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8" r:id="rId2"/>
    <p:sldId id="339" r:id="rId3"/>
    <p:sldId id="341" r:id="rId4"/>
    <p:sldId id="319" r:id="rId5"/>
    <p:sldId id="314" r:id="rId6"/>
    <p:sldId id="320" r:id="rId7"/>
    <p:sldId id="270" r:id="rId8"/>
    <p:sldId id="318" r:id="rId9"/>
    <p:sldId id="356" r:id="rId10"/>
    <p:sldId id="316" r:id="rId11"/>
    <p:sldId id="345" r:id="rId12"/>
    <p:sldId id="335" r:id="rId13"/>
    <p:sldId id="276" r:id="rId14"/>
    <p:sldId id="310" r:id="rId15"/>
    <p:sldId id="315" r:id="rId16"/>
    <p:sldId id="338" r:id="rId17"/>
    <p:sldId id="340" r:id="rId18"/>
    <p:sldId id="348" r:id="rId19"/>
    <p:sldId id="349" r:id="rId20"/>
    <p:sldId id="350" r:id="rId21"/>
    <p:sldId id="351" r:id="rId22"/>
    <p:sldId id="352" r:id="rId23"/>
    <p:sldId id="353" r:id="rId24"/>
    <p:sldId id="354" r:id="rId25"/>
    <p:sldId id="35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76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59125" y="3136266"/>
            <a:ext cx="8382000" cy="1524000"/>
          </a:xfrm>
        </p:spPr>
        <p:txBody>
          <a:bodyPr>
            <a:noAutofit/>
          </a:bodyPr>
          <a:lstStyle>
            <a:lvl1pPr algn="l">
              <a:defRPr sz="4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3159125" y="4892040"/>
            <a:ext cx="8382000" cy="1444731"/>
          </a:xfrm>
        </p:spPr>
        <p:txBody>
          <a:bodyPr>
            <a:noAutofit/>
          </a:bodyPr>
          <a:lstStyle>
            <a:lvl1pPr marL="0" indent="0" algn="l">
              <a:buNone/>
              <a:defRPr sz="2333">
                <a:solidFill>
                  <a:schemeClr val="tx2"/>
                </a:solidFill>
              </a:defRPr>
            </a:lvl1pPr>
            <a:lvl2pPr marL="544237" indent="0" algn="ctr">
              <a:buNone/>
              <a:defRPr>
                <a:solidFill>
                  <a:schemeClr val="tx1">
                    <a:tint val="75000"/>
                  </a:schemeClr>
                </a:solidFill>
              </a:defRPr>
            </a:lvl2pPr>
            <a:lvl3pPr marL="1088473" indent="0" algn="ctr">
              <a:buNone/>
              <a:defRPr>
                <a:solidFill>
                  <a:schemeClr val="tx1">
                    <a:tint val="75000"/>
                  </a:schemeClr>
                </a:solidFill>
              </a:defRPr>
            </a:lvl3pPr>
            <a:lvl4pPr marL="1632711" indent="0" algn="ctr">
              <a:buNone/>
              <a:defRPr>
                <a:solidFill>
                  <a:schemeClr val="tx1">
                    <a:tint val="75000"/>
                  </a:schemeClr>
                </a:solidFill>
              </a:defRPr>
            </a:lvl4pPr>
            <a:lvl5pPr marL="2176947" indent="0" algn="ctr">
              <a:buNone/>
              <a:defRPr>
                <a:solidFill>
                  <a:schemeClr val="tx1">
                    <a:tint val="75000"/>
                  </a:schemeClr>
                </a:solidFill>
              </a:defRPr>
            </a:lvl5pPr>
            <a:lvl6pPr marL="2721184" indent="0" algn="ctr">
              <a:buNone/>
              <a:defRPr>
                <a:solidFill>
                  <a:schemeClr val="tx1">
                    <a:tint val="75000"/>
                  </a:schemeClr>
                </a:solidFill>
              </a:defRPr>
            </a:lvl6pPr>
            <a:lvl7pPr marL="3265420" indent="0" algn="ctr">
              <a:buNone/>
              <a:defRPr>
                <a:solidFill>
                  <a:schemeClr val="tx1">
                    <a:tint val="75000"/>
                  </a:schemeClr>
                </a:solidFill>
              </a:defRPr>
            </a:lvl7pPr>
            <a:lvl8pPr marL="3809657" indent="0" algn="ctr">
              <a:buNone/>
              <a:defRPr>
                <a:solidFill>
                  <a:schemeClr val="tx1">
                    <a:tint val="75000"/>
                  </a:schemeClr>
                </a:solidFill>
              </a:defRPr>
            </a:lvl8pPr>
            <a:lvl9pPr marL="4353894"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solidFill>
              </a:rPr>
              <a:pPr algn="ctr"/>
              <a:t>‹#›</a:t>
            </a:fld>
            <a:endParaRPr lang="en-US" sz="833" dirty="0">
              <a:solidFill>
                <a:schemeClr val="tx2"/>
              </a:solidFill>
            </a:endParaRPr>
          </a:p>
        </p:txBody>
      </p:sp>
      <p:sp>
        <p:nvSpPr>
          <p:cNvPr id="6" name="TextBox 5"/>
          <p:cNvSpPr txBox="1"/>
          <p:nvPr/>
        </p:nvSpPr>
        <p:spPr bwMode="auto">
          <a:xfrm>
            <a:off x="231043" y="6378045"/>
            <a:ext cx="4305300" cy="381000"/>
          </a:xfrm>
          <a:prstGeom prst="rect">
            <a:avLst/>
          </a:prstGeom>
          <a:noFill/>
        </p:spPr>
        <p:txBody>
          <a:bodyPr wrap="none" lIns="0" tIns="0" rIns="0" bIns="0" rtlCol="0" anchor="ctr" anchorCtr="0">
            <a:noAutofit/>
          </a:bodyPr>
          <a:lstStyle/>
          <a:p>
            <a:pPr algn="l"/>
            <a:r>
              <a:rPr lang="en-US" sz="833" dirty="0">
                <a:solidFill>
                  <a:schemeClr val="tx2"/>
                </a:solidFill>
              </a:rPr>
              <a:t>Copyright © Grzegorz Kakareko                  All</a:t>
            </a:r>
            <a:r>
              <a:rPr lang="en-US" sz="833" baseline="0" dirty="0">
                <a:solidFill>
                  <a:schemeClr val="tx2"/>
                </a:solidFill>
              </a:rPr>
              <a:t> </a:t>
            </a:r>
            <a:r>
              <a:rPr lang="en-US" sz="833" dirty="0">
                <a:solidFill>
                  <a:schemeClr val="tx2"/>
                </a:solidFill>
              </a:rPr>
              <a:t>Rights Reserved.</a:t>
            </a:r>
          </a:p>
        </p:txBody>
      </p:sp>
      <p:cxnSp>
        <p:nvCxnSpPr>
          <p:cNvPr id="9" name="Straight Connector 8"/>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7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itle w/Two 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81000" y="351692"/>
            <a:ext cx="10896600" cy="759157"/>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81000" y="1371600"/>
            <a:ext cx="5676900" cy="4953000"/>
          </a:xfrm>
          <a:solidFill>
            <a:schemeClr val="bg1"/>
          </a:solidFill>
        </p:spPr>
        <p:txBody>
          <a:bodyPr lIns="91440" tIns="91440" rIns="91440" bIns="91440">
            <a:noAutofit/>
          </a:bodyPr>
          <a:lstStyle>
            <a:lvl1pPr>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34100" y="1371600"/>
            <a:ext cx="5676900" cy="4953000"/>
          </a:xfrm>
          <a:solidFill>
            <a:schemeClr val="bg1"/>
          </a:solidFill>
        </p:spPr>
        <p:txBody>
          <a:bodyPr lIns="91440" tIns="91440" rIns="91440" bIns="91440">
            <a:noAutofit/>
          </a:bodyPr>
          <a:lstStyle>
            <a:lvl1pPr>
              <a:defRPr sz="200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solidFill>
                  <a:schemeClr val="tx2"/>
                </a:solidFill>
              </a:defRPr>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06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itle w/Header-Two Bullet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1000" y="2057400"/>
            <a:ext cx="5676900" cy="4267200"/>
          </a:xfrm>
          <a:solidFill>
            <a:schemeClr val="bg1"/>
          </a:solidFill>
        </p:spPr>
        <p:txBody>
          <a:bodyPr lIns="91440" tIns="91440" rIns="91440" bIns="91440">
            <a:noAutofit/>
          </a:bodyPr>
          <a:lstStyle>
            <a:lvl1pPr>
              <a:defRPr sz="2000" b="0"/>
            </a:lvl1pPr>
            <a:lvl2pPr>
              <a:defRPr sz="2000" b="0"/>
            </a:lvl2pPr>
            <a:lvl3pPr>
              <a:defRPr sz="2000" b="0"/>
            </a:lvl3pPr>
            <a:lvl4pPr>
              <a:defRPr sz="2000" b="0"/>
            </a:lvl4pPr>
            <a:lvl5pPr>
              <a:defRPr sz="2000" b="0"/>
            </a:lvl5pPr>
            <a:lvl6pPr>
              <a:defRPr sz="1917"/>
            </a:lvl6pPr>
            <a:lvl7pPr>
              <a:defRPr sz="1917"/>
            </a:lvl7pPr>
            <a:lvl8pPr>
              <a:defRPr sz="1917"/>
            </a:lvl8pPr>
            <a:lvl9pPr>
              <a:defRPr sz="19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34100" y="2057400"/>
            <a:ext cx="5676900" cy="4267200"/>
          </a:xfrm>
          <a:solidFill>
            <a:schemeClr val="bg1"/>
          </a:solidFill>
        </p:spPr>
        <p:txBody>
          <a:bodyPr lIns="91440" tIns="91440" rIns="91440" bIns="91440">
            <a:noAutofit/>
          </a:bodyPr>
          <a:lstStyle>
            <a:lvl1pPr>
              <a:defRPr sz="2000"/>
            </a:lvl1pPr>
            <a:lvl2pPr>
              <a:defRPr sz="2000"/>
            </a:lvl2pPr>
            <a:lvl3pPr>
              <a:defRPr sz="2000"/>
            </a:lvl3pPr>
            <a:lvl4pPr>
              <a:defRPr sz="2000"/>
            </a:lvl4pPr>
            <a:lvl5pPr>
              <a:defRPr sz="2000"/>
            </a:lvl5pPr>
            <a:lvl6pPr>
              <a:defRPr sz="1917"/>
            </a:lvl6pPr>
            <a:lvl7pPr>
              <a:defRPr sz="1917"/>
            </a:lvl7pPr>
            <a:lvl8pPr>
              <a:defRPr sz="1917"/>
            </a:lvl8pPr>
            <a:lvl9pPr>
              <a:defRPr sz="19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81000" y="350520"/>
            <a:ext cx="10896600" cy="762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73200"/>
            <a:ext cx="5676900" cy="533400"/>
          </a:xfrm>
          <a:solidFill>
            <a:schemeClr val="bg1"/>
          </a:solidFill>
        </p:spPr>
        <p:txBody>
          <a:bodyPr lIns="91440" tIns="45720" rIns="91440" bIns="45720" anchor="ctr">
            <a:noAutofit/>
          </a:bodyPr>
          <a:lstStyle>
            <a:lvl1pPr marL="0" indent="0" algn="l">
              <a:lnSpc>
                <a:spcPct val="100000"/>
              </a:lnSpc>
              <a:spcBef>
                <a:spcPts val="0"/>
              </a:spcBef>
              <a:spcAft>
                <a:spcPts val="0"/>
              </a:spcAft>
              <a:buNone/>
              <a:defRPr sz="2000" b="0" cap="all" baseline="0">
                <a:solidFill>
                  <a:schemeClr val="tx2"/>
                </a:solidFill>
              </a:defRPr>
            </a:lvl1pPr>
            <a:lvl2pPr marL="544237" indent="0">
              <a:buNone/>
              <a:defRPr sz="2417" b="1"/>
            </a:lvl2pPr>
            <a:lvl3pPr marL="1088473" indent="0">
              <a:buNone/>
              <a:defRPr sz="2167" b="1"/>
            </a:lvl3pPr>
            <a:lvl4pPr marL="1632711" indent="0">
              <a:buNone/>
              <a:defRPr sz="1917" b="1"/>
            </a:lvl4pPr>
            <a:lvl5pPr marL="2176947" indent="0">
              <a:buNone/>
              <a:defRPr sz="1917" b="1"/>
            </a:lvl5pPr>
            <a:lvl6pPr marL="2721184" indent="0">
              <a:buNone/>
              <a:defRPr sz="1917" b="1"/>
            </a:lvl6pPr>
            <a:lvl7pPr marL="3265420" indent="0">
              <a:buNone/>
              <a:defRPr sz="1917" b="1"/>
            </a:lvl7pPr>
            <a:lvl8pPr marL="3809657" indent="0">
              <a:buNone/>
              <a:defRPr sz="1917" b="1"/>
            </a:lvl8pPr>
            <a:lvl9pPr marL="4353894" indent="0">
              <a:buNone/>
              <a:defRPr sz="1917" b="1"/>
            </a:lvl9pPr>
          </a:lstStyle>
          <a:p>
            <a:pPr lvl="0"/>
            <a:r>
              <a:rPr lang="en-US"/>
              <a:t>Click to edit Master text styles</a:t>
            </a:r>
          </a:p>
        </p:txBody>
      </p:sp>
      <p:sp>
        <p:nvSpPr>
          <p:cNvPr id="5" name="Text Placeholder 4"/>
          <p:cNvSpPr>
            <a:spLocks noGrp="1"/>
          </p:cNvSpPr>
          <p:nvPr>
            <p:ph type="body" sz="quarter" idx="3"/>
          </p:nvPr>
        </p:nvSpPr>
        <p:spPr>
          <a:xfrm>
            <a:off x="6131870" y="1473200"/>
            <a:ext cx="5679130" cy="533400"/>
          </a:xfrm>
          <a:solidFill>
            <a:schemeClr val="bg1"/>
          </a:solidFill>
        </p:spPr>
        <p:txBody>
          <a:bodyPr lIns="91440" tIns="45720" rIns="91440" bIns="45720" anchor="ctr">
            <a:noAutofit/>
          </a:bodyPr>
          <a:lstStyle>
            <a:lvl1pPr marL="0" indent="0" algn="l">
              <a:lnSpc>
                <a:spcPct val="100000"/>
              </a:lnSpc>
              <a:spcBef>
                <a:spcPts val="0"/>
              </a:spcBef>
              <a:spcAft>
                <a:spcPts val="0"/>
              </a:spcAft>
              <a:buNone/>
              <a:defRPr sz="2000" b="0" cap="all" baseline="0">
                <a:solidFill>
                  <a:schemeClr val="tx2"/>
                </a:solidFill>
              </a:defRPr>
            </a:lvl1pPr>
            <a:lvl2pPr marL="544237" indent="0">
              <a:buNone/>
              <a:defRPr sz="2417" b="1"/>
            </a:lvl2pPr>
            <a:lvl3pPr marL="1088473" indent="0">
              <a:buNone/>
              <a:defRPr sz="2167" b="1"/>
            </a:lvl3pPr>
            <a:lvl4pPr marL="1632711" indent="0">
              <a:buNone/>
              <a:defRPr sz="1917" b="1"/>
            </a:lvl4pPr>
            <a:lvl5pPr marL="2176947" indent="0">
              <a:buNone/>
              <a:defRPr sz="1917" b="1"/>
            </a:lvl5pPr>
            <a:lvl6pPr marL="2721184" indent="0">
              <a:buNone/>
              <a:defRPr sz="1917" b="1"/>
            </a:lvl6pPr>
            <a:lvl7pPr marL="3265420" indent="0">
              <a:buNone/>
              <a:defRPr sz="1917" b="1"/>
            </a:lvl7pPr>
            <a:lvl8pPr marL="3809657" indent="0">
              <a:buNone/>
              <a:defRPr sz="1917" b="1"/>
            </a:lvl8pPr>
            <a:lvl9pPr marL="4353894" indent="0">
              <a:buNone/>
              <a:defRPr sz="1917" b="1"/>
            </a:lvl9pPr>
          </a:lstStyle>
          <a:p>
            <a:pPr lvl="0"/>
            <a:r>
              <a:rPr lang="en-US"/>
              <a:t>Click to edit Master text styles</a:t>
            </a:r>
          </a:p>
        </p:txBody>
      </p:sp>
    </p:spTree>
    <p:extLst>
      <p:ext uri="{BB962C8B-B14F-4D97-AF65-F5344CB8AC3E}">
        <p14:creationId xmlns:p14="http://schemas.microsoft.com/office/powerpoint/2010/main" val="626892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Chart-Callout">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p:cNvSpPr/>
          <p:nvPr/>
        </p:nvSpPr>
        <p:spPr bwMode="white">
          <a:xfrm>
            <a:off x="0" y="0"/>
            <a:ext cx="304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a:xfrm>
            <a:off x="3429000" y="350520"/>
            <a:ext cx="7848600" cy="762000"/>
          </a:xfrm>
        </p:spPr>
        <p:txBody>
          <a:bodyPr anchor="b">
            <a:normAutofit/>
          </a:bodyPr>
          <a:lstStyle>
            <a:lvl1pPr algn="l">
              <a:defRPr sz="2667" b="0"/>
            </a:lvl1pPr>
          </a:lstStyle>
          <a:p>
            <a:r>
              <a:rPr lang="en-US"/>
              <a:t>Click to edit Master title style</a:t>
            </a:r>
            <a:endParaRPr lang="en-US" dirty="0"/>
          </a:p>
        </p:txBody>
      </p:sp>
      <p:sp>
        <p:nvSpPr>
          <p:cNvPr id="3" name="Content Placeholder 2"/>
          <p:cNvSpPr>
            <a:spLocks noGrp="1"/>
          </p:cNvSpPr>
          <p:nvPr>
            <p:ph idx="1"/>
          </p:nvPr>
        </p:nvSpPr>
        <p:spPr>
          <a:xfrm>
            <a:off x="3429000" y="2222500"/>
            <a:ext cx="8014138" cy="4114271"/>
          </a:xfrm>
          <a:solidFill>
            <a:schemeClr val="bg1"/>
          </a:solidFill>
        </p:spPr>
        <p:txBody>
          <a:bodyPr anchor="ctr">
            <a:noAutofit/>
          </a:bodyPr>
          <a:lstStyle>
            <a:lvl1pPr marL="0" indent="0" algn="ctr">
              <a:lnSpc>
                <a:spcPct val="100000"/>
              </a:lnSpc>
              <a:spcBef>
                <a:spcPts val="0"/>
              </a:spcBef>
              <a:spcAft>
                <a:spcPts val="0"/>
              </a:spcAft>
              <a:buNone/>
              <a:defRPr sz="1500"/>
            </a:lvl1pPr>
            <a:lvl2pPr>
              <a:defRPr sz="3333"/>
            </a:lvl2pPr>
            <a:lvl3pPr>
              <a:defRPr sz="2833"/>
            </a:lvl3pPr>
            <a:lvl4pPr>
              <a:defRPr sz="2417"/>
            </a:lvl4pPr>
            <a:lvl5pPr>
              <a:defRPr sz="2417"/>
            </a:lvl5pPr>
            <a:lvl6pPr>
              <a:defRPr sz="2417"/>
            </a:lvl6pPr>
            <a:lvl7pPr>
              <a:defRPr sz="2417"/>
            </a:lvl7pPr>
            <a:lvl8pPr>
              <a:defRPr sz="2417"/>
            </a:lvl8pPr>
            <a:lvl9pPr>
              <a:defRPr sz="2417"/>
            </a:lvl9pPr>
          </a:lstStyle>
          <a:p>
            <a:pPr lvl="0"/>
            <a:r>
              <a:rPr lang="en-US"/>
              <a:t>Click to edit Master text styles</a:t>
            </a:r>
          </a:p>
        </p:txBody>
      </p:sp>
      <p:sp>
        <p:nvSpPr>
          <p:cNvPr id="4" name="Text Placeholder 3"/>
          <p:cNvSpPr>
            <a:spLocks noGrp="1"/>
          </p:cNvSpPr>
          <p:nvPr>
            <p:ph type="body" sz="half" idx="2"/>
          </p:nvPr>
        </p:nvSpPr>
        <p:spPr>
          <a:xfrm>
            <a:off x="3429000" y="1778000"/>
            <a:ext cx="8014138" cy="381000"/>
          </a:xfrm>
          <a:solidFill>
            <a:schemeClr val="bg1"/>
          </a:solidFill>
        </p:spPr>
        <p:txBody>
          <a:bodyPr lIns="91440" rIns="91440" anchor="ctr">
            <a:noAutofit/>
          </a:bodyPr>
          <a:lstStyle>
            <a:lvl1pPr marL="0" indent="0">
              <a:lnSpc>
                <a:spcPct val="100000"/>
              </a:lnSpc>
              <a:spcBef>
                <a:spcPts val="0"/>
              </a:spcBef>
              <a:spcAft>
                <a:spcPts val="0"/>
              </a:spcAft>
              <a:buNone/>
              <a:defRPr sz="1500" cap="all" baseline="0">
                <a:solidFill>
                  <a:schemeClr val="tx2"/>
                </a:solidFill>
              </a:defRPr>
            </a:lvl1pPr>
            <a:lvl2pPr marL="544237" indent="0">
              <a:buNone/>
              <a:defRPr sz="1417"/>
            </a:lvl2pPr>
            <a:lvl3pPr marL="1088473" indent="0">
              <a:buNone/>
              <a:defRPr sz="1167"/>
            </a:lvl3pPr>
            <a:lvl4pPr marL="1632711" indent="0">
              <a:buNone/>
              <a:defRPr sz="1083"/>
            </a:lvl4pPr>
            <a:lvl5pPr marL="2176947" indent="0">
              <a:buNone/>
              <a:defRPr sz="1083"/>
            </a:lvl5pPr>
            <a:lvl6pPr marL="2721184" indent="0">
              <a:buNone/>
              <a:defRPr sz="1083"/>
            </a:lvl6pPr>
            <a:lvl7pPr marL="3265420" indent="0">
              <a:buNone/>
              <a:defRPr sz="1083"/>
            </a:lvl7pPr>
            <a:lvl8pPr marL="3809657" indent="0">
              <a:buNone/>
              <a:defRPr sz="1083"/>
            </a:lvl8pPr>
            <a:lvl9pPr marL="4353894" indent="0">
              <a:buNone/>
              <a:defRPr sz="1083"/>
            </a:lvl9pPr>
          </a:lstStyle>
          <a:p>
            <a:pPr lvl="0"/>
            <a:r>
              <a:rPr lang="en-US"/>
              <a:t>Click to edit Master text styles</a:t>
            </a:r>
          </a:p>
        </p:txBody>
      </p:sp>
      <p:sp>
        <p:nvSpPr>
          <p:cNvPr id="11" name="TextBox 10"/>
          <p:cNvSpPr txBox="1"/>
          <p:nvPr/>
        </p:nvSpPr>
        <p:spPr>
          <a:xfrm>
            <a:off x="254000" y="6477000"/>
            <a:ext cx="4305300" cy="381000"/>
          </a:xfrm>
          <a:prstGeom prst="rect">
            <a:avLst/>
          </a:prstGeom>
          <a:noFill/>
        </p:spPr>
        <p:txBody>
          <a:bodyPr wrap="none" lIns="0" tIns="0" rIns="0" bIns="0" rtlCol="0" anchor="ctr" anchorCtr="0">
            <a:noAutofit/>
          </a:bodyPr>
          <a:lstStyle/>
          <a:p>
            <a:pPr algn="l"/>
            <a:r>
              <a:rPr lang="en-US" sz="833" dirty="0">
                <a:solidFill>
                  <a:schemeClr val="tx2"/>
                </a:solidFill>
              </a:rPr>
              <a:t>Copyright © 2014 Risk</a:t>
            </a:r>
            <a:r>
              <a:rPr lang="en-US" sz="833" baseline="0" dirty="0">
                <a:solidFill>
                  <a:schemeClr val="tx2"/>
                </a:solidFill>
              </a:rPr>
              <a:t> </a:t>
            </a:r>
            <a:r>
              <a:rPr lang="en-US" sz="833" dirty="0">
                <a:solidFill>
                  <a:schemeClr val="tx2"/>
                </a:solidFill>
              </a:rPr>
              <a:t>Management Solutions,</a:t>
            </a:r>
            <a:r>
              <a:rPr lang="en-US" sz="833" baseline="0" dirty="0">
                <a:solidFill>
                  <a:schemeClr val="tx2"/>
                </a:solidFill>
              </a:rPr>
              <a:t> </a:t>
            </a:r>
            <a:r>
              <a:rPr lang="en-US" sz="833" dirty="0" err="1">
                <a:solidFill>
                  <a:schemeClr val="tx2"/>
                </a:solidFill>
              </a:rPr>
              <a:t>Inc</a:t>
            </a:r>
            <a:endParaRPr lang="en-US" sz="833" dirty="0">
              <a:solidFill>
                <a:schemeClr val="tx2"/>
              </a:solidFill>
            </a:endParaRPr>
          </a:p>
        </p:txBody>
      </p:sp>
      <p:sp>
        <p:nvSpPr>
          <p:cNvPr id="13" name="Text Placeholder 12"/>
          <p:cNvSpPr>
            <a:spLocks noGrp="1"/>
          </p:cNvSpPr>
          <p:nvPr>
            <p:ph type="body" sz="quarter" idx="10"/>
          </p:nvPr>
        </p:nvSpPr>
        <p:spPr>
          <a:xfrm>
            <a:off x="190500" y="1112520"/>
            <a:ext cx="2667000" cy="5208375"/>
          </a:xfrm>
        </p:spPr>
        <p:txBody>
          <a:bodyPr/>
          <a:lstStyle>
            <a:lvl1pPr marL="0" indent="0">
              <a:buFontTx/>
              <a:buNone/>
              <a:defRPr sz="2000">
                <a:solidFill>
                  <a:schemeClr val="tx1"/>
                </a:solidFill>
              </a:defRPr>
            </a:lvl1pPr>
            <a:lvl2pPr marL="371725" indent="-371725">
              <a:buClr>
                <a:schemeClr val="bg2"/>
              </a:buClr>
              <a:buFont typeface="Wingdings" panose="05000000000000000000" pitchFamily="2" charset="2"/>
              <a:buChar char="§"/>
              <a:defRPr sz="2000">
                <a:solidFill>
                  <a:schemeClr val="tx1"/>
                </a:solidFill>
              </a:defRPr>
            </a:lvl2pPr>
            <a:lvl3pPr marL="578092" indent="-212981">
              <a:buClr>
                <a:schemeClr val="bg1">
                  <a:lumMod val="50000"/>
                </a:schemeClr>
              </a:buClr>
              <a:buFont typeface="Arial" panose="020B0604020202020204" pitchFamily="34" charset="0"/>
              <a:buChar char="–"/>
              <a:defRPr sz="2000">
                <a:solidFill>
                  <a:schemeClr val="tx1"/>
                </a:solidFill>
              </a:defRPr>
            </a:lvl3pPr>
            <a:lvl4pPr marL="1142954" indent="-371725">
              <a:defRPr sz="1500">
                <a:solidFill>
                  <a:schemeClr val="bg1"/>
                </a:solidFill>
              </a:defRPr>
            </a:lvl4pPr>
            <a:lvl5pPr>
              <a:defRPr sz="15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9" name="Rectangle 8"/>
          <p:cNvSpPr/>
          <p:nvPr/>
        </p:nvSpPr>
        <p:spPr bwMode="white">
          <a:xfrm>
            <a:off x="0" y="0"/>
            <a:ext cx="304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TextBox 13"/>
          <p:cNvSpPr txBox="1"/>
          <p:nvPr/>
        </p:nvSpPr>
        <p:spPr bwMode="auto">
          <a:xfrm>
            <a:off x="254000" y="6468808"/>
            <a:ext cx="2794000" cy="381000"/>
          </a:xfrm>
          <a:prstGeom prst="rect">
            <a:avLst/>
          </a:prstGeom>
          <a:noFill/>
        </p:spPr>
        <p:txBody>
          <a:bodyPr wrap="none" lIns="0" tIns="0" rIns="0" bIns="0" rtlCol="0" anchor="ctr" anchorCtr="0">
            <a:noAutofit/>
          </a:bodyPr>
          <a:lstStyle/>
          <a:p>
            <a:pPr algn="l"/>
            <a:r>
              <a:rPr lang="en-US" sz="833" dirty="0">
                <a:solidFill>
                  <a:schemeClr val="tx2"/>
                </a:solidFill>
              </a:rPr>
              <a:t>Copyright © 2016 Risk</a:t>
            </a:r>
            <a:r>
              <a:rPr lang="en-US" sz="833" baseline="0" dirty="0">
                <a:solidFill>
                  <a:schemeClr val="tx2"/>
                </a:solidFill>
              </a:rPr>
              <a:t> </a:t>
            </a:r>
            <a:r>
              <a:rPr lang="en-US" sz="833" dirty="0">
                <a:solidFill>
                  <a:schemeClr val="tx2"/>
                </a:solidFill>
              </a:rPr>
              <a:t>Management Solutions,</a:t>
            </a:r>
            <a:r>
              <a:rPr lang="en-US" sz="833" baseline="0" dirty="0">
                <a:solidFill>
                  <a:schemeClr val="tx2"/>
                </a:solidFill>
              </a:rPr>
              <a:t> </a:t>
            </a:r>
            <a:r>
              <a:rPr lang="en-US" sz="833" dirty="0">
                <a:solidFill>
                  <a:schemeClr val="tx2"/>
                </a:solidFill>
              </a:rPr>
              <a:t>Inc.</a:t>
            </a:r>
          </a:p>
        </p:txBody>
      </p:sp>
      <p:sp>
        <p:nvSpPr>
          <p:cNvPr id="10" name="Rectangle 9"/>
          <p:cNvSpPr/>
          <p:nvPr userDrawn="1"/>
        </p:nvSpPr>
        <p:spPr bwMode="white">
          <a:xfrm>
            <a:off x="0" y="0"/>
            <a:ext cx="3048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776737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llout over Imag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12192000" cy="6858000"/>
          </a:xfrm>
          <a:solidFill>
            <a:schemeClr val="bg1">
              <a:lumMod val="95000"/>
            </a:schemeClr>
          </a:solidFill>
        </p:spPr>
        <p:txBody>
          <a:bodyPr anchor="ctr"/>
          <a:lstStyle>
            <a:lvl1pPr marL="0" indent="0" algn="ctr">
              <a:buNone/>
              <a:defRPr sz="2667">
                <a:solidFill>
                  <a:schemeClr val="accent2"/>
                </a:solidFill>
              </a:defRPr>
            </a:lvl1pPr>
            <a:lvl2pPr marL="544237" indent="0">
              <a:buNone/>
              <a:defRPr sz="3333"/>
            </a:lvl2pPr>
            <a:lvl3pPr marL="1088473" indent="0">
              <a:buNone/>
              <a:defRPr sz="2833"/>
            </a:lvl3pPr>
            <a:lvl4pPr marL="1632711" indent="0">
              <a:buNone/>
              <a:defRPr sz="2417"/>
            </a:lvl4pPr>
            <a:lvl5pPr marL="2176947" indent="0">
              <a:buNone/>
              <a:defRPr sz="2417"/>
            </a:lvl5pPr>
            <a:lvl6pPr marL="2721184" indent="0">
              <a:buNone/>
              <a:defRPr sz="2417"/>
            </a:lvl6pPr>
            <a:lvl7pPr marL="3265420" indent="0">
              <a:buNone/>
              <a:defRPr sz="2417"/>
            </a:lvl7pPr>
            <a:lvl8pPr marL="3809657" indent="0">
              <a:buNone/>
              <a:defRPr sz="2417"/>
            </a:lvl8pPr>
            <a:lvl9pPr marL="4353894" indent="0">
              <a:buNone/>
              <a:defRPr sz="2417"/>
            </a:lvl9pPr>
          </a:lstStyle>
          <a:p>
            <a:r>
              <a:rPr lang="en-US"/>
              <a:t>Click icon to add picture</a:t>
            </a:r>
            <a:endParaRPr lang="en-US" dirty="0"/>
          </a:p>
        </p:txBody>
      </p:sp>
      <p:sp>
        <p:nvSpPr>
          <p:cNvPr id="2" name="Title 1"/>
          <p:cNvSpPr>
            <a:spLocks noGrp="1"/>
          </p:cNvSpPr>
          <p:nvPr>
            <p:ph type="title"/>
          </p:nvPr>
        </p:nvSpPr>
        <p:spPr>
          <a:xfrm>
            <a:off x="6648860" y="588587"/>
            <a:ext cx="4191000" cy="1685123"/>
          </a:xfrm>
          <a:solidFill>
            <a:schemeClr val="bg1">
              <a:alpha val="68000"/>
            </a:schemeClr>
          </a:solidFill>
        </p:spPr>
        <p:txBody>
          <a:bodyPr lIns="182880" anchor="ctr" anchorCtr="0">
            <a:noAutofit/>
          </a:bodyPr>
          <a:lstStyle>
            <a:lvl1pPr algn="l">
              <a:defRPr sz="2667"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51909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1_Callout over Imag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12192000" cy="6858000"/>
          </a:xfrm>
          <a:solidFill>
            <a:schemeClr val="bg1">
              <a:lumMod val="95000"/>
            </a:schemeClr>
          </a:solidFill>
        </p:spPr>
        <p:txBody>
          <a:bodyPr anchor="ctr"/>
          <a:lstStyle>
            <a:lvl1pPr marL="0" indent="0" algn="ctr">
              <a:buNone/>
              <a:defRPr sz="2667">
                <a:solidFill>
                  <a:schemeClr val="accent2"/>
                </a:solidFill>
              </a:defRPr>
            </a:lvl1pPr>
            <a:lvl2pPr marL="544237" indent="0">
              <a:buNone/>
              <a:defRPr sz="3333"/>
            </a:lvl2pPr>
            <a:lvl3pPr marL="1088473" indent="0">
              <a:buNone/>
              <a:defRPr sz="2833"/>
            </a:lvl3pPr>
            <a:lvl4pPr marL="1632711" indent="0">
              <a:buNone/>
              <a:defRPr sz="2417"/>
            </a:lvl4pPr>
            <a:lvl5pPr marL="2176947" indent="0">
              <a:buNone/>
              <a:defRPr sz="2417"/>
            </a:lvl5pPr>
            <a:lvl6pPr marL="2721184" indent="0">
              <a:buNone/>
              <a:defRPr sz="2417"/>
            </a:lvl6pPr>
            <a:lvl7pPr marL="3265420" indent="0">
              <a:buNone/>
              <a:defRPr sz="2417"/>
            </a:lvl7pPr>
            <a:lvl8pPr marL="3809657" indent="0">
              <a:buNone/>
              <a:defRPr sz="2417"/>
            </a:lvl8pPr>
            <a:lvl9pPr marL="4353894" indent="0">
              <a:buNone/>
              <a:defRPr sz="2417"/>
            </a:lvl9pPr>
          </a:lstStyle>
          <a:p>
            <a:r>
              <a:rPr lang="en-US"/>
              <a:t>Click icon to add picture</a:t>
            </a:r>
            <a:endParaRPr lang="en-US" dirty="0"/>
          </a:p>
        </p:txBody>
      </p:sp>
      <p:sp>
        <p:nvSpPr>
          <p:cNvPr id="2" name="Title 1"/>
          <p:cNvSpPr>
            <a:spLocks noGrp="1"/>
          </p:cNvSpPr>
          <p:nvPr>
            <p:ph type="title"/>
          </p:nvPr>
        </p:nvSpPr>
        <p:spPr>
          <a:xfrm>
            <a:off x="884699" y="736071"/>
            <a:ext cx="4191000" cy="533400"/>
          </a:xfrm>
          <a:solidFill>
            <a:schemeClr val="bg1">
              <a:alpha val="70000"/>
            </a:schemeClr>
          </a:solidFill>
        </p:spPr>
        <p:txBody>
          <a:bodyPr lIns="182880" rIns="182880" anchor="b">
            <a:noAutofit/>
          </a:bodyPr>
          <a:lstStyle>
            <a:lvl1pPr algn="l">
              <a:defRPr sz="1667" b="0">
                <a:solidFill>
                  <a:schemeClr val="tx1"/>
                </a:solidFill>
              </a:defRPr>
            </a:lvl1pPr>
          </a:lstStyle>
          <a:p>
            <a:r>
              <a:rPr lang="en-US"/>
              <a:t>Click to edit Master title style</a:t>
            </a:r>
            <a:endParaRPr lang="en-US" dirty="0"/>
          </a:p>
        </p:txBody>
      </p:sp>
      <p:sp>
        <p:nvSpPr>
          <p:cNvPr id="4" name="Text Placeholder 3"/>
          <p:cNvSpPr>
            <a:spLocks noGrp="1" noChangeAspect="1"/>
          </p:cNvSpPr>
          <p:nvPr>
            <p:ph type="body" sz="half" idx="2"/>
          </p:nvPr>
        </p:nvSpPr>
        <p:spPr>
          <a:xfrm>
            <a:off x="884699" y="1346200"/>
            <a:ext cx="4191000" cy="4752446"/>
          </a:xfrm>
          <a:solidFill>
            <a:schemeClr val="bg1">
              <a:alpha val="70000"/>
            </a:schemeClr>
          </a:solidFill>
        </p:spPr>
        <p:txBody>
          <a:bodyPr lIns="182880" tIns="182880" rIns="182880" anchor="t">
            <a:noAutofit/>
          </a:bodyPr>
          <a:lstStyle>
            <a:lvl1pPr marL="0" indent="0">
              <a:buNone/>
              <a:defRPr sz="1667">
                <a:solidFill>
                  <a:schemeClr val="tx2"/>
                </a:solidFill>
              </a:defRPr>
            </a:lvl1pPr>
            <a:lvl2pPr marL="544237" indent="0">
              <a:buNone/>
              <a:defRPr sz="1417"/>
            </a:lvl2pPr>
            <a:lvl3pPr marL="1088473" indent="0">
              <a:buNone/>
              <a:defRPr sz="1167"/>
            </a:lvl3pPr>
            <a:lvl4pPr marL="1632711" indent="0">
              <a:buNone/>
              <a:defRPr sz="1083"/>
            </a:lvl4pPr>
            <a:lvl5pPr marL="2176947" indent="0">
              <a:buNone/>
              <a:defRPr sz="1083"/>
            </a:lvl5pPr>
            <a:lvl6pPr marL="2721184" indent="0">
              <a:buNone/>
              <a:defRPr sz="1083"/>
            </a:lvl6pPr>
            <a:lvl7pPr marL="3265420" indent="0">
              <a:buNone/>
              <a:defRPr sz="1083"/>
            </a:lvl7pPr>
            <a:lvl8pPr marL="3809657" indent="0">
              <a:buNone/>
              <a:defRPr sz="1083"/>
            </a:lvl8pPr>
            <a:lvl9pPr marL="4353894" indent="0">
              <a:buNone/>
              <a:defRPr sz="1083"/>
            </a:lvl9pPr>
          </a:lstStyle>
          <a:p>
            <a:pPr lvl="0"/>
            <a:r>
              <a:rPr lang="en-US"/>
              <a:t>Click to edit Master text styles</a:t>
            </a:r>
          </a:p>
        </p:txBody>
      </p:sp>
    </p:spTree>
    <p:extLst>
      <p:ext uri="{BB962C8B-B14F-4D97-AF65-F5344CB8AC3E}">
        <p14:creationId xmlns:p14="http://schemas.microsoft.com/office/powerpoint/2010/main" val="275891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Callout">
    <p:spTree>
      <p:nvGrpSpPr>
        <p:cNvPr id="1" name=""/>
        <p:cNvGrpSpPr/>
        <p:nvPr/>
      </p:nvGrpSpPr>
      <p:grpSpPr>
        <a:xfrm>
          <a:off x="0" y="0"/>
          <a:ext cx="0" cy="0"/>
          <a:chOff x="0" y="0"/>
          <a:chExt cx="0" cy="0"/>
        </a:xfrm>
      </p:grpSpPr>
      <p:sp>
        <p:nvSpPr>
          <p:cNvPr id="7" name="Rectangle 6"/>
          <p:cNvSpPr/>
          <p:nvPr/>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a:xfrm>
            <a:off x="3411802" y="351692"/>
            <a:ext cx="8399198" cy="759157"/>
          </a:xfrm>
        </p:spPr>
        <p:txBody>
          <a:bodyPr/>
          <a:lstStyle/>
          <a:p>
            <a:r>
              <a:rPr lang="en-US"/>
              <a:t>Click to edit Master title style</a:t>
            </a:r>
          </a:p>
        </p:txBody>
      </p:sp>
      <p:sp>
        <p:nvSpPr>
          <p:cNvPr id="3" name="Rectangle 2"/>
          <p:cNvSpPr/>
          <p:nvPr/>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Text Placeholder 4"/>
          <p:cNvSpPr>
            <a:spLocks noGrp="1"/>
          </p:cNvSpPr>
          <p:nvPr>
            <p:ph type="body" sz="quarter" idx="12"/>
          </p:nvPr>
        </p:nvSpPr>
        <p:spPr>
          <a:xfrm>
            <a:off x="190500" y="1371600"/>
            <a:ext cx="2667000" cy="4953000"/>
          </a:xfrm>
        </p:spPr>
        <p:txBody>
          <a:bodyPr lIns="182880" tIns="182880"/>
          <a:lstStyle>
            <a:lvl1pPr marL="0" indent="0">
              <a:buFontTx/>
              <a:buNone/>
              <a:defRPr sz="2667">
                <a:solidFill>
                  <a:schemeClr val="bg1"/>
                </a:solidFill>
              </a:defRPr>
            </a:lvl1pPr>
            <a:lvl2pPr marL="390244" indent="0">
              <a:buFontTx/>
              <a:buNone/>
              <a:defRPr/>
            </a:lvl2pPr>
            <a:lvl3pPr marL="761970" indent="0">
              <a:buFontTx/>
              <a:buNone/>
              <a:defRPr/>
            </a:lvl3pPr>
            <a:lvl4pPr marL="1152214" indent="0">
              <a:buFontTx/>
              <a:buNone/>
              <a:defRPr/>
            </a:lvl4pPr>
            <a:lvl5pPr marL="1523939" indent="0">
              <a:buFontTx/>
              <a:buNone/>
              <a:defRPr/>
            </a:lvl5pPr>
          </a:lstStyle>
          <a:p>
            <a:pPr lvl="0"/>
            <a:r>
              <a:rPr lang="en-US"/>
              <a:t>Click to edit Master text styles</a:t>
            </a:r>
          </a:p>
        </p:txBody>
      </p:sp>
      <p:sp>
        <p:nvSpPr>
          <p:cNvPr id="6" name="Picture Placeholder 5"/>
          <p:cNvSpPr>
            <a:spLocks noGrp="1"/>
          </p:cNvSpPr>
          <p:nvPr>
            <p:ph type="pic" sz="quarter" idx="13"/>
          </p:nvPr>
        </p:nvSpPr>
        <p:spPr>
          <a:xfrm>
            <a:off x="3050646" y="13001"/>
            <a:ext cx="9141354" cy="6844999"/>
          </a:xfrm>
          <a:solidFill>
            <a:schemeClr val="bg1"/>
          </a:solidFill>
        </p:spPr>
        <p:txBody>
          <a:bodyPr anchor="ctr"/>
          <a:lstStyle>
            <a:lvl1pPr marL="0" indent="0" algn="ctr">
              <a:buFontTx/>
              <a:buNone/>
              <a:defRPr/>
            </a:lvl1pPr>
          </a:lstStyle>
          <a:p>
            <a:r>
              <a:rPr lang="en-US"/>
              <a:t>Click icon to add picture</a:t>
            </a:r>
          </a:p>
        </p:txBody>
      </p:sp>
      <p:sp>
        <p:nvSpPr>
          <p:cNvPr id="8" name="Rectangle 7"/>
          <p:cNvSpPr/>
          <p:nvPr userDrawn="1"/>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4628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Bullet List">
    <p:spTree>
      <p:nvGrpSpPr>
        <p:cNvPr id="1" name=""/>
        <p:cNvGrpSpPr/>
        <p:nvPr/>
      </p:nvGrpSpPr>
      <p:grpSpPr>
        <a:xfrm>
          <a:off x="0" y="0"/>
          <a:ext cx="0" cy="0"/>
          <a:chOff x="0" y="0"/>
          <a:chExt cx="0" cy="0"/>
        </a:xfrm>
      </p:grpSpPr>
      <p:sp>
        <p:nvSpPr>
          <p:cNvPr id="2" name="Title 1"/>
          <p:cNvSpPr>
            <a:spLocks noGrp="1"/>
          </p:cNvSpPr>
          <p:nvPr>
            <p:ph type="title"/>
          </p:nvPr>
        </p:nvSpPr>
        <p:spPr>
          <a:xfrm>
            <a:off x="381000" y="351692"/>
            <a:ext cx="10347158" cy="759157"/>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60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67"/>
            </a:lvl1pPr>
          </a:lstStyle>
          <a:p>
            <a:r>
              <a:rPr lang="en-US"/>
              <a:t>Click to edit Master title style</a:t>
            </a:r>
            <a:endParaRPr lang="en-US" dirty="0"/>
          </a:p>
        </p:txBody>
      </p:sp>
    </p:spTree>
    <p:extLst>
      <p:ext uri="{BB962C8B-B14F-4D97-AF65-F5344CB8AC3E}">
        <p14:creationId xmlns:p14="http://schemas.microsoft.com/office/powerpoint/2010/main" val="302605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Bullet List &amp; Callout-White">
    <p:spTree>
      <p:nvGrpSpPr>
        <p:cNvPr id="1" name=""/>
        <p:cNvGrpSpPr/>
        <p:nvPr/>
      </p:nvGrpSpPr>
      <p:grpSpPr>
        <a:xfrm>
          <a:off x="0" y="0"/>
          <a:ext cx="0" cy="0"/>
          <a:chOff x="0" y="0"/>
          <a:chExt cx="0" cy="0"/>
        </a:xfrm>
      </p:grpSpPr>
      <p:sp>
        <p:nvSpPr>
          <p:cNvPr id="4" name="Rectangle 3"/>
          <p:cNvSpPr/>
          <p:nvPr/>
        </p:nvSpPr>
        <p:spPr>
          <a:xfrm>
            <a:off x="0" y="0"/>
            <a:ext cx="3048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p:nvSpPr>
        <p:spPr>
          <a:xfrm>
            <a:off x="0" y="0"/>
            <a:ext cx="3048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a:xfrm>
            <a:off x="3429000" y="351692"/>
            <a:ext cx="7848600" cy="759157"/>
          </a:xfrm>
        </p:spPr>
        <p:txBody>
          <a:bodyPr/>
          <a:lstStyle>
            <a:lvl1pPr>
              <a:defRPr>
                <a:solidFill>
                  <a:schemeClr val="tx1"/>
                </a:solidFill>
              </a:defRPr>
            </a:lvl1pPr>
          </a:lstStyle>
          <a:p>
            <a:r>
              <a:rPr lang="en-US"/>
              <a:t>Click to edit Master title style</a:t>
            </a:r>
            <a:endParaRPr lang="en-US" dirty="0"/>
          </a:p>
        </p:txBody>
      </p:sp>
      <p:sp>
        <p:nvSpPr>
          <p:cNvPr id="7" name="Content Placeholder 6"/>
          <p:cNvSpPr>
            <a:spLocks noGrp="1"/>
          </p:cNvSpPr>
          <p:nvPr>
            <p:ph sz="quarter" idx="10" hasCustomPrompt="1"/>
          </p:nvPr>
        </p:nvSpPr>
        <p:spPr>
          <a:xfrm>
            <a:off x="190500" y="1371601"/>
            <a:ext cx="2667000" cy="4952999"/>
          </a:xfrm>
        </p:spPr>
        <p:txBody>
          <a:bodyPr>
            <a:noAutofit/>
          </a:bodyPr>
          <a:lstStyle>
            <a:lvl1pPr marL="0" indent="0">
              <a:lnSpc>
                <a:spcPct val="90000"/>
              </a:lnSpc>
              <a:buFontTx/>
              <a:buNone/>
              <a:defRPr sz="2667" baseline="0">
                <a:solidFill>
                  <a:schemeClr val="tx2"/>
                </a:solidFill>
              </a:defRPr>
            </a:lvl1pPr>
            <a:lvl2pPr marL="390244" indent="0">
              <a:buFontTx/>
              <a:buNone/>
              <a:defRPr sz="1667"/>
            </a:lvl2pPr>
            <a:lvl3pPr marL="761970" indent="0">
              <a:buFontTx/>
              <a:buNone/>
              <a:defRPr sz="1667"/>
            </a:lvl3pPr>
            <a:lvl4pPr marL="1152214" indent="0">
              <a:buFontTx/>
              <a:buNone/>
              <a:defRPr sz="1667"/>
            </a:lvl4pPr>
            <a:lvl5pPr marL="1523939" indent="0">
              <a:buFontTx/>
              <a:buNone/>
              <a:defRPr sz="1667"/>
            </a:lvl5pPr>
          </a:lstStyle>
          <a:p>
            <a:pPr lvl="0"/>
            <a:r>
              <a:rPr lang="en-US" dirty="0"/>
              <a:t>Click to add text</a:t>
            </a:r>
          </a:p>
        </p:txBody>
      </p:sp>
      <p:sp>
        <p:nvSpPr>
          <p:cNvPr id="11" name="Text Placeholder 10"/>
          <p:cNvSpPr>
            <a:spLocks noGrp="1"/>
          </p:cNvSpPr>
          <p:nvPr>
            <p:ph type="body" sz="quarter" idx="11"/>
          </p:nvPr>
        </p:nvSpPr>
        <p:spPr>
          <a:xfrm>
            <a:off x="3429000" y="1371600"/>
            <a:ext cx="8382000" cy="4953000"/>
          </a:xfrm>
        </p:spPr>
        <p:txBody>
          <a:bodyPr/>
          <a:lstStyle>
            <a:lvl1pPr marL="0" indent="0">
              <a:buFontTx/>
              <a:buNone/>
              <a:defRPr>
                <a:solidFill>
                  <a:schemeClr val="tx2"/>
                </a:solidFill>
              </a:defRPr>
            </a:lvl1pPr>
            <a:lvl2pPr marL="380985" indent="-380985">
              <a:buClr>
                <a:schemeClr val="bg2"/>
              </a:buClr>
              <a:buFont typeface="Wingdings" panose="05000000000000000000" pitchFamily="2" charset="2"/>
              <a:buChar char="§"/>
              <a:defRPr>
                <a:solidFill>
                  <a:schemeClr val="tx2"/>
                </a:solidFill>
              </a:defRPr>
            </a:lvl2pPr>
            <a:lvl3pPr marL="802979" indent="-390245">
              <a:defRPr>
                <a:solidFill>
                  <a:schemeClr val="tx2"/>
                </a:solidFill>
              </a:defRPr>
            </a:lvl3pPr>
            <a:lvl4pPr marL="1190577" indent="-371725">
              <a:defRPr>
                <a:solidFill>
                  <a:schemeClr val="tx2"/>
                </a:solidFill>
              </a:defRPr>
            </a:lvl4pPr>
            <a:lvl5pPr marL="1612571" indent="-390245">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bwMode="auto">
          <a:xfrm>
            <a:off x="254000" y="6477000"/>
            <a:ext cx="2603500" cy="381000"/>
          </a:xfrm>
          <a:prstGeom prst="rect">
            <a:avLst/>
          </a:prstGeom>
          <a:noFill/>
        </p:spPr>
        <p:txBody>
          <a:bodyPr wrap="none" lIns="0" tIns="0" rIns="0" bIns="0" rtlCol="0" anchor="ctr" anchorCtr="0">
            <a:noAutofit/>
          </a:bodyPr>
          <a:lstStyle/>
          <a:p>
            <a:pPr algn="l"/>
            <a:r>
              <a:rPr lang="en-US" sz="833" dirty="0">
                <a:solidFill>
                  <a:schemeClr val="tx2"/>
                </a:solidFill>
              </a:rPr>
              <a:t>Copyright © 2016 Risk Management Solutions, Inc. .</a:t>
            </a:r>
          </a:p>
        </p:txBody>
      </p:sp>
      <p:sp>
        <p:nvSpPr>
          <p:cNvPr id="9" name="Rectangle 8"/>
          <p:cNvSpPr/>
          <p:nvPr userDrawn="1"/>
        </p:nvSpPr>
        <p:spPr>
          <a:xfrm>
            <a:off x="0" y="0"/>
            <a:ext cx="3048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07091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Bullet List &amp; Callout-Red">
    <p:spTree>
      <p:nvGrpSpPr>
        <p:cNvPr id="1" name=""/>
        <p:cNvGrpSpPr/>
        <p:nvPr/>
      </p:nvGrpSpPr>
      <p:grpSpPr>
        <a:xfrm>
          <a:off x="0" y="0"/>
          <a:ext cx="0" cy="0"/>
          <a:chOff x="0" y="0"/>
          <a:chExt cx="0" cy="0"/>
        </a:xfrm>
      </p:grpSpPr>
      <p:sp>
        <p:nvSpPr>
          <p:cNvPr id="8" name="Rectangle 7"/>
          <p:cNvSpPr/>
          <p:nvPr/>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Rectangle 3"/>
          <p:cNvSpPr/>
          <p:nvPr/>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a:xfrm>
            <a:off x="3429000" y="351692"/>
            <a:ext cx="7848600" cy="759157"/>
          </a:xfrm>
        </p:spPr>
        <p:txBody>
          <a:bodyPr/>
          <a:lstStyle/>
          <a:p>
            <a:r>
              <a:rPr lang="en-US"/>
              <a:t>Click to edit Master title style</a:t>
            </a:r>
            <a:endParaRPr lang="en-US" dirty="0"/>
          </a:p>
        </p:txBody>
      </p:sp>
      <p:sp>
        <p:nvSpPr>
          <p:cNvPr id="11" name="Text Placeholder 10"/>
          <p:cNvSpPr>
            <a:spLocks noGrp="1"/>
          </p:cNvSpPr>
          <p:nvPr>
            <p:ph type="body" sz="quarter" idx="11"/>
          </p:nvPr>
        </p:nvSpPr>
        <p:spPr>
          <a:xfrm>
            <a:off x="3429000" y="1371600"/>
            <a:ext cx="8382000" cy="4953000"/>
          </a:xfrm>
        </p:spPr>
        <p:txBody>
          <a:bodyPr/>
          <a:lstStyle>
            <a:lvl1pPr marL="0" indent="0">
              <a:buFontTx/>
              <a:buNone/>
              <a:defRPr/>
            </a:lvl1pPr>
            <a:lvl2pPr marL="380985" indent="-380985">
              <a:buClr>
                <a:schemeClr val="bg2"/>
              </a:buClr>
              <a:buFont typeface="Wingdings" panose="05000000000000000000" pitchFamily="2" charset="2"/>
              <a:buChar char="§"/>
              <a:defRPr/>
            </a:lvl2pPr>
            <a:lvl3pPr marL="802979" indent="-390245">
              <a:defRPr/>
            </a:lvl3pPr>
            <a:lvl4pPr marL="1190577" indent="-371725">
              <a:defRPr/>
            </a:lvl4pPr>
            <a:lvl5pPr marL="1612571" indent="-39024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a:xfrm>
            <a:off x="190500" y="1371600"/>
            <a:ext cx="2667000" cy="4953000"/>
          </a:xfrm>
        </p:spPr>
        <p:txBody>
          <a:bodyPr/>
          <a:lstStyle>
            <a:lvl1pPr marL="0" indent="0">
              <a:buFontTx/>
              <a:buNone/>
              <a:defRPr sz="2667">
                <a:solidFill>
                  <a:schemeClr val="bg1"/>
                </a:solidFill>
              </a:defRPr>
            </a:lvl1pPr>
            <a:lvl2pPr marL="390244" indent="0">
              <a:buFontTx/>
              <a:buNone/>
              <a:defRPr/>
            </a:lvl2pPr>
            <a:lvl3pPr marL="761970" indent="0">
              <a:buFontTx/>
              <a:buNone/>
              <a:defRPr/>
            </a:lvl3pPr>
            <a:lvl4pPr marL="1152214" indent="0">
              <a:buFontTx/>
              <a:buNone/>
              <a:defRPr/>
            </a:lvl4pPr>
            <a:lvl5pPr marL="1523939" indent="0">
              <a:buFontTx/>
              <a:buNone/>
              <a:defRPr/>
            </a:lvl5pPr>
          </a:lstStyle>
          <a:p>
            <a:pPr lvl="0"/>
            <a:r>
              <a:rPr lang="en-US"/>
              <a:t>Click to edit Master text styles</a:t>
            </a:r>
          </a:p>
        </p:txBody>
      </p:sp>
      <p:sp>
        <p:nvSpPr>
          <p:cNvPr id="10" name="TextBox 9"/>
          <p:cNvSpPr txBox="1"/>
          <p:nvPr/>
        </p:nvSpPr>
        <p:spPr bwMode="auto">
          <a:xfrm>
            <a:off x="254000" y="6477000"/>
            <a:ext cx="2603500" cy="381000"/>
          </a:xfrm>
          <a:prstGeom prst="rect">
            <a:avLst/>
          </a:prstGeom>
          <a:noFill/>
        </p:spPr>
        <p:txBody>
          <a:bodyPr wrap="none" lIns="0" tIns="0" rIns="0" bIns="0" rtlCol="0" anchor="ctr" anchorCtr="0">
            <a:noAutofit/>
          </a:bodyPr>
          <a:lstStyle/>
          <a:p>
            <a:pPr algn="l"/>
            <a:r>
              <a:rPr lang="en-US" sz="833" dirty="0">
                <a:solidFill>
                  <a:schemeClr val="bg1">
                    <a:lumMod val="85000"/>
                  </a:schemeClr>
                </a:solidFill>
              </a:rPr>
              <a:t>Copyright © 2016 Risk</a:t>
            </a:r>
            <a:r>
              <a:rPr lang="en-US" sz="833" baseline="0" dirty="0">
                <a:solidFill>
                  <a:schemeClr val="bg1">
                    <a:lumMod val="85000"/>
                  </a:schemeClr>
                </a:solidFill>
              </a:rPr>
              <a:t> </a:t>
            </a:r>
            <a:r>
              <a:rPr lang="en-US" sz="833" dirty="0">
                <a:solidFill>
                  <a:schemeClr val="bg1">
                    <a:lumMod val="85000"/>
                  </a:schemeClr>
                </a:solidFill>
              </a:rPr>
              <a:t>Management Solutions,</a:t>
            </a:r>
            <a:r>
              <a:rPr lang="en-US" sz="833" baseline="0" dirty="0">
                <a:solidFill>
                  <a:schemeClr val="bg1">
                    <a:lumMod val="85000"/>
                  </a:schemeClr>
                </a:solidFill>
              </a:rPr>
              <a:t> </a:t>
            </a:r>
            <a:r>
              <a:rPr lang="en-US" sz="833" dirty="0">
                <a:solidFill>
                  <a:schemeClr val="bg1">
                    <a:lumMod val="85000"/>
                  </a:schemeClr>
                </a:solidFill>
              </a:rPr>
              <a:t>Inc</a:t>
            </a:r>
            <a:r>
              <a:rPr lang="en-US" sz="833" dirty="0">
                <a:solidFill>
                  <a:schemeClr val="tx2"/>
                </a:solidFill>
              </a:rPr>
              <a:t>..</a:t>
            </a:r>
          </a:p>
        </p:txBody>
      </p:sp>
      <p:sp>
        <p:nvSpPr>
          <p:cNvPr id="9" name="Rectangle 8"/>
          <p:cNvSpPr/>
          <p:nvPr userDrawn="1"/>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66528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799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Break-Statement">
    <p:spTree>
      <p:nvGrpSpPr>
        <p:cNvPr id="1" name=""/>
        <p:cNvGrpSpPr/>
        <p:nvPr/>
      </p:nvGrpSpPr>
      <p:grpSpPr>
        <a:xfrm>
          <a:off x="0" y="0"/>
          <a:ext cx="0" cy="0"/>
          <a:chOff x="0" y="0"/>
          <a:chExt cx="0" cy="0"/>
        </a:xfrm>
      </p:grpSpPr>
      <p:sp>
        <p:nvSpPr>
          <p:cNvPr id="2" name="Title 1"/>
          <p:cNvSpPr>
            <a:spLocks noGrp="1"/>
          </p:cNvSpPr>
          <p:nvPr>
            <p:ph type="title"/>
          </p:nvPr>
        </p:nvSpPr>
        <p:spPr>
          <a:xfrm>
            <a:off x="3161771" y="990600"/>
            <a:ext cx="6845829" cy="2233778"/>
          </a:xfrm>
        </p:spPr>
        <p:txBody>
          <a:bodyPr anchor="t">
            <a:noAutofit/>
          </a:bodyPr>
          <a:lstStyle>
            <a:lvl1pPr>
              <a:defRPr sz="4000">
                <a:solidFill>
                  <a:schemeClr val="tx1"/>
                </a:solidFill>
              </a:defRPr>
            </a:lvl1pPr>
          </a:lstStyle>
          <a:p>
            <a:r>
              <a:rPr lang="en-US"/>
              <a:t>Click to edit Master title style</a:t>
            </a:r>
            <a:endParaRPr lang="en-US" dirty="0"/>
          </a:p>
        </p:txBody>
      </p:sp>
      <p:sp>
        <p:nvSpPr>
          <p:cNvPr id="6" name="Rectangle 5"/>
          <p:cNvSpPr/>
          <p:nvPr/>
        </p:nvSpPr>
        <p:spPr bwMode="gray">
          <a:xfrm>
            <a:off x="3161771" y="787400"/>
            <a:ext cx="6845829"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4" name="TextBox 3"/>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solidFill>
              </a:rPr>
              <a:pPr algn="ctr"/>
              <a:t>‹#›</a:t>
            </a:fld>
            <a:endParaRPr lang="en-US" sz="833" dirty="0">
              <a:solidFill>
                <a:schemeClr val="tx2"/>
              </a:solidFill>
            </a:endParaRPr>
          </a:p>
        </p:txBody>
      </p:sp>
      <p:cxnSp>
        <p:nvCxnSpPr>
          <p:cNvPr id="8" name="Straight Connector 7"/>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3161771" y="787400"/>
            <a:ext cx="6845829"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0" name="TextBox 9"/>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solidFill>
              </a:rPr>
              <a:pPr algn="ctr"/>
              <a:t>‹#›</a:t>
            </a:fld>
            <a:endParaRPr lang="en-US" sz="833" dirty="0">
              <a:solidFill>
                <a:schemeClr val="tx2"/>
              </a:solidFill>
            </a:endParaRPr>
          </a:p>
        </p:txBody>
      </p:sp>
      <p:cxnSp>
        <p:nvCxnSpPr>
          <p:cNvPr id="13" name="Straight Connector 12"/>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bwMode="gray">
          <a:xfrm>
            <a:off x="3161771" y="787400"/>
            <a:ext cx="6845829"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5" name="TextBox 14"/>
          <p:cNvSpPr txBox="1"/>
          <p:nvPr userDrawn="1"/>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solidFill>
              </a:rPr>
              <a:pPr algn="ctr"/>
              <a:t>‹#›</a:t>
            </a:fld>
            <a:endParaRPr lang="en-US" sz="833" dirty="0">
              <a:solidFill>
                <a:schemeClr val="tx2"/>
              </a:solidFill>
            </a:endParaRPr>
          </a:p>
        </p:txBody>
      </p:sp>
      <p:cxnSp>
        <p:nvCxnSpPr>
          <p:cNvPr id="17" name="Straight Connector 16"/>
          <p:cNvCxnSpPr/>
          <p:nvPr userDrawn="1"/>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79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Statement-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2286000" y="1047750"/>
            <a:ext cx="7620000" cy="4762500"/>
          </a:xfrm>
        </p:spPr>
        <p:txBody>
          <a:bodyPr anchor="ctr">
            <a:noAutofit/>
          </a:bodyPr>
          <a:lstStyle>
            <a:lvl1pPr algn="ctr">
              <a:defRPr sz="4000">
                <a:solidFill>
                  <a:schemeClr val="bg1"/>
                </a:solidFill>
              </a:defRPr>
            </a:lvl1pPr>
          </a:lstStyle>
          <a:p>
            <a:r>
              <a:rPr lang="en-US"/>
              <a:t>Click to edit Master title style</a:t>
            </a:r>
            <a:endParaRPr lang="en-US" dirty="0"/>
          </a:p>
        </p:txBody>
      </p:sp>
      <p:sp>
        <p:nvSpPr>
          <p:cNvPr id="4" name="TextBox 3"/>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lumMod val="60000"/>
                    <a:lumOff val="40000"/>
                  </a:schemeClr>
                </a:solidFill>
              </a:rPr>
              <a:pPr algn="ctr"/>
              <a:t>‹#›</a:t>
            </a:fld>
            <a:endParaRPr lang="en-US" sz="833" dirty="0">
              <a:solidFill>
                <a:schemeClr val="tx2">
                  <a:lumMod val="60000"/>
                  <a:lumOff val="40000"/>
                </a:schemeClr>
              </a:solidFill>
            </a:endParaRPr>
          </a:p>
        </p:txBody>
      </p:sp>
      <p:cxnSp>
        <p:nvCxnSpPr>
          <p:cNvPr id="7" name="Straight Connector 6"/>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lumMod val="60000"/>
                    <a:lumOff val="40000"/>
                  </a:schemeClr>
                </a:solidFill>
              </a:rPr>
              <a:pPr algn="ctr"/>
              <a:t>‹#›</a:t>
            </a:fld>
            <a:endParaRPr lang="en-US" sz="833" dirty="0">
              <a:solidFill>
                <a:schemeClr val="tx2">
                  <a:lumMod val="60000"/>
                  <a:lumOff val="40000"/>
                </a:schemeClr>
              </a:solidFill>
            </a:endParaRPr>
          </a:p>
        </p:txBody>
      </p:sp>
      <p:cxnSp>
        <p:nvCxnSpPr>
          <p:cNvPr id="11" name="Straight Connector 10"/>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lumMod val="60000"/>
                    <a:lumOff val="40000"/>
                  </a:schemeClr>
                </a:solidFill>
              </a:rPr>
              <a:pPr algn="ctr"/>
              <a:t>‹#›</a:t>
            </a:fld>
            <a:endParaRPr lang="en-US" sz="833" dirty="0">
              <a:solidFill>
                <a:schemeClr val="tx2">
                  <a:lumMod val="60000"/>
                  <a:lumOff val="40000"/>
                </a:schemeClr>
              </a:solidFill>
            </a:endParaRPr>
          </a:p>
        </p:txBody>
      </p:sp>
      <p:cxnSp>
        <p:nvCxnSpPr>
          <p:cNvPr id="10" name="Straight Connector 9"/>
          <p:cNvCxnSpPr/>
          <p:nvPr userDrawn="1"/>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574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ig Statement-White">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2286000" y="1047750"/>
            <a:ext cx="7620000" cy="4762500"/>
          </a:xfrm>
        </p:spPr>
        <p:txBody>
          <a:bodyPr anchor="ctr">
            <a:noAutofit/>
          </a:bodyPr>
          <a:lstStyle>
            <a:lvl1pPr algn="ctr">
              <a:defRPr sz="4000">
                <a:solidFill>
                  <a:schemeClr val="tx1"/>
                </a:solidFill>
              </a:defRPr>
            </a:lvl1pPr>
          </a:lstStyle>
          <a:p>
            <a:r>
              <a:rPr lang="en-US"/>
              <a:t>Click to edit Master title style</a:t>
            </a:r>
            <a:endParaRPr lang="en-US" dirty="0"/>
          </a:p>
        </p:txBody>
      </p:sp>
      <p:sp>
        <p:nvSpPr>
          <p:cNvPr id="8" name="TextBox 7"/>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accent2"/>
                </a:solidFill>
              </a:rPr>
              <a:pPr algn="ctr"/>
              <a:t>‹#›</a:t>
            </a:fld>
            <a:endParaRPr lang="en-US" sz="833" dirty="0">
              <a:solidFill>
                <a:schemeClr val="accent2"/>
              </a:solidFill>
            </a:endParaRPr>
          </a:p>
        </p:txBody>
      </p:sp>
      <p:cxnSp>
        <p:nvCxnSpPr>
          <p:cNvPr id="11" name="Straight Connector 10"/>
          <p:cNvCxnSpPr/>
          <p:nvPr/>
        </p:nvCxnSpPr>
        <p:spPr bwMode="auto">
          <a:xfrm>
            <a:off x="11430000" y="6477000"/>
            <a:ext cx="0" cy="381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accent2"/>
                </a:solidFill>
              </a:rPr>
              <a:pPr algn="ctr"/>
              <a:t>‹#›</a:t>
            </a:fld>
            <a:endParaRPr lang="en-US" sz="833" dirty="0">
              <a:solidFill>
                <a:schemeClr val="accent2"/>
              </a:solidFill>
            </a:endParaRPr>
          </a:p>
        </p:txBody>
      </p:sp>
      <p:cxnSp>
        <p:nvCxnSpPr>
          <p:cNvPr id="9" name="Straight Connector 8"/>
          <p:cNvCxnSpPr/>
          <p:nvPr/>
        </p:nvCxnSpPr>
        <p:spPr bwMode="auto">
          <a:xfrm>
            <a:off x="11430000" y="6477000"/>
            <a:ext cx="0" cy="381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accent2"/>
                </a:solidFill>
              </a:rPr>
              <a:pPr algn="ctr"/>
              <a:t>‹#›</a:t>
            </a:fld>
            <a:endParaRPr lang="en-US" sz="833" dirty="0">
              <a:solidFill>
                <a:schemeClr val="accent2"/>
              </a:solidFill>
            </a:endParaRPr>
          </a:p>
        </p:txBody>
      </p:sp>
      <p:cxnSp>
        <p:nvCxnSpPr>
          <p:cNvPr id="10" name="Straight Connector 9"/>
          <p:cNvCxnSpPr/>
          <p:nvPr userDrawn="1"/>
        </p:nvCxnSpPr>
        <p:spPr bwMode="auto">
          <a:xfrm>
            <a:off x="11430000" y="6477000"/>
            <a:ext cx="0" cy="381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3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1000" y="351692"/>
            <a:ext cx="10896600" cy="759157"/>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381000" y="1371600"/>
            <a:ext cx="11430000" cy="4953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p:nvSpPr>
        <p:spPr bwMode="auto">
          <a:xfrm>
            <a:off x="11430000" y="6477000"/>
            <a:ext cx="762000" cy="381000"/>
          </a:xfrm>
          <a:prstGeom prst="rect">
            <a:avLst/>
          </a:prstGeom>
          <a:noFill/>
        </p:spPr>
        <p:txBody>
          <a:bodyPr wrap="none" lIns="0" tIns="0" rIns="0" bIns="0" rtlCol="0" anchor="ctr" anchorCtr="0">
            <a:noAutofit/>
          </a:bodyPr>
          <a:lstStyle/>
          <a:p>
            <a:pPr algn="ctr"/>
            <a:fld id="{DC71D36F-BDEC-4880-817A-14351EEEE2FD}" type="slidenum">
              <a:rPr lang="en-US" sz="833" smtClean="0">
                <a:solidFill>
                  <a:schemeClr val="tx2"/>
                </a:solidFill>
              </a:rPr>
              <a:pPr algn="ctr"/>
              <a:t>‹#›</a:t>
            </a:fld>
            <a:endParaRPr lang="en-US" sz="833" dirty="0">
              <a:solidFill>
                <a:schemeClr val="tx2"/>
              </a:solidFill>
            </a:endParaRPr>
          </a:p>
        </p:txBody>
      </p:sp>
      <p:sp>
        <p:nvSpPr>
          <p:cNvPr id="10" name="TextBox 9"/>
          <p:cNvSpPr txBox="1"/>
          <p:nvPr/>
        </p:nvSpPr>
        <p:spPr bwMode="auto">
          <a:xfrm>
            <a:off x="120162" y="6477000"/>
            <a:ext cx="4305300" cy="381000"/>
          </a:xfrm>
          <a:prstGeom prst="rect">
            <a:avLst/>
          </a:prstGeom>
          <a:noFill/>
        </p:spPr>
        <p:txBody>
          <a:bodyPr wrap="none" lIns="0" tIns="0" rIns="0" bIns="0" rtlCol="0" anchor="ctr" anchorCtr="0">
            <a:noAutofit/>
          </a:bodyPr>
          <a:lstStyle/>
          <a:p>
            <a:pPr algn="l"/>
            <a:r>
              <a:rPr lang="en-US" sz="833" dirty="0">
                <a:solidFill>
                  <a:schemeClr val="tx2"/>
                </a:solidFill>
              </a:rPr>
              <a:t>Copyright © Grzegorz Kakareko All</a:t>
            </a:r>
            <a:r>
              <a:rPr lang="en-US" sz="833" baseline="0" dirty="0">
                <a:solidFill>
                  <a:schemeClr val="tx2"/>
                </a:solidFill>
              </a:rPr>
              <a:t> </a:t>
            </a:r>
            <a:r>
              <a:rPr lang="en-US" sz="833" dirty="0">
                <a:solidFill>
                  <a:schemeClr val="tx2"/>
                </a:solidFill>
              </a:rPr>
              <a:t>Rights Reserved.</a:t>
            </a:r>
          </a:p>
        </p:txBody>
      </p:sp>
      <p:cxnSp>
        <p:nvCxnSpPr>
          <p:cNvPr id="13" name="Straight Connector 12"/>
          <p:cNvCxnSpPr/>
          <p:nvPr/>
        </p:nvCxnSpPr>
        <p:spPr bwMode="auto">
          <a:xfrm>
            <a:off x="11430000" y="6477000"/>
            <a:ext cx="0" cy="38100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664726" y="-5413623"/>
            <a:ext cx="71430" cy="65082"/>
          </a:xfrm>
          <a:prstGeom prst="rect">
            <a:avLst/>
          </a:prstGeom>
        </p:spPr>
      </p:pic>
      <p:pic>
        <p:nvPicPr>
          <p:cNvPr id="3074" name="Picture 2" descr="Image result for fsu cs department">
            <a:extLst>
              <a:ext uri="{FF2B5EF4-FFF2-40B4-BE49-F238E27FC236}">
                <a16:creationId xmlns:a16="http://schemas.microsoft.com/office/drawing/2014/main" id="{8B168888-43A4-42E5-9F9D-FF387620E044}"/>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9605210" y="6362767"/>
            <a:ext cx="1824790" cy="47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7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1088473" rtl="0" eaLnBrk="1" latinLnBrk="0" hangingPunct="1">
        <a:lnSpc>
          <a:spcPct val="90000"/>
        </a:lnSpc>
        <a:spcBef>
          <a:spcPct val="0"/>
        </a:spcBef>
        <a:buNone/>
        <a:defRPr sz="2667" kern="1200" cap="all" baseline="0">
          <a:solidFill>
            <a:schemeClr val="tx1"/>
          </a:solidFill>
          <a:latin typeface="+mj-lt"/>
          <a:ea typeface="+mj-ea"/>
          <a:cs typeface="+mj-cs"/>
        </a:defRPr>
      </a:lvl1pPr>
    </p:titleStyle>
    <p:bodyStyle>
      <a:lvl1pPr marL="390245" indent="-390245" algn="l" defTabSz="1088473" rtl="0" eaLnBrk="1" latinLnBrk="0" hangingPunct="1">
        <a:lnSpc>
          <a:spcPct val="105000"/>
        </a:lnSpc>
        <a:spcBef>
          <a:spcPts val="500"/>
        </a:spcBef>
        <a:spcAft>
          <a:spcPts val="500"/>
        </a:spcAft>
        <a:buClr>
          <a:schemeClr val="bg2"/>
        </a:buClr>
        <a:buFont typeface="Wingdings" panose="05000000000000000000" pitchFamily="2" charset="2"/>
        <a:buChar char="§"/>
        <a:defRPr sz="2333" kern="1200" baseline="0">
          <a:solidFill>
            <a:schemeClr val="tx2"/>
          </a:solidFill>
          <a:latin typeface="+mn-lt"/>
          <a:ea typeface="+mn-ea"/>
          <a:cs typeface="+mn-cs"/>
        </a:defRPr>
      </a:lvl1pPr>
      <a:lvl2pPr marL="761970" indent="-371725" algn="l" defTabSz="1088473" rtl="0" eaLnBrk="1" latinLnBrk="0" hangingPunct="1">
        <a:lnSpc>
          <a:spcPct val="105000"/>
        </a:lnSpc>
        <a:spcBef>
          <a:spcPts val="500"/>
        </a:spcBef>
        <a:spcAft>
          <a:spcPts val="500"/>
        </a:spcAft>
        <a:buClr>
          <a:schemeClr val="bg1">
            <a:lumMod val="50000"/>
          </a:schemeClr>
        </a:buClr>
        <a:buFont typeface="Arial" panose="020B0604020202020204" pitchFamily="34" charset="0"/>
        <a:buChar char="–"/>
        <a:defRPr sz="2333" kern="1200" baseline="0">
          <a:solidFill>
            <a:schemeClr val="tx2"/>
          </a:solidFill>
          <a:latin typeface="+mn-lt"/>
          <a:ea typeface="+mn-ea"/>
          <a:cs typeface="+mn-cs"/>
        </a:defRPr>
      </a:lvl2pPr>
      <a:lvl3pPr marL="1152215" indent="-390245" algn="l" defTabSz="1088473" rtl="0" eaLnBrk="1" latinLnBrk="0" hangingPunct="1">
        <a:lnSpc>
          <a:spcPct val="105000"/>
        </a:lnSpc>
        <a:spcBef>
          <a:spcPts val="500"/>
        </a:spcBef>
        <a:spcAft>
          <a:spcPts val="500"/>
        </a:spcAft>
        <a:buClr>
          <a:schemeClr val="bg1">
            <a:lumMod val="50000"/>
          </a:schemeClr>
        </a:buClr>
        <a:buFont typeface="Arial" panose="020B0604020202020204" pitchFamily="34" charset="0"/>
        <a:buChar char="•"/>
        <a:defRPr sz="2333" kern="1200" baseline="0">
          <a:solidFill>
            <a:schemeClr val="tx2"/>
          </a:solidFill>
          <a:latin typeface="+mn-lt"/>
          <a:ea typeface="+mn-ea"/>
          <a:cs typeface="+mn-cs"/>
        </a:defRPr>
      </a:lvl3pPr>
      <a:lvl4pPr marL="1523939" indent="-371725" algn="l" defTabSz="1088473" rtl="0" eaLnBrk="1" latinLnBrk="0" hangingPunct="1">
        <a:lnSpc>
          <a:spcPct val="105000"/>
        </a:lnSpc>
        <a:spcBef>
          <a:spcPts val="500"/>
        </a:spcBef>
        <a:spcAft>
          <a:spcPts val="500"/>
        </a:spcAft>
        <a:buClr>
          <a:schemeClr val="bg1">
            <a:lumMod val="50000"/>
          </a:schemeClr>
        </a:buClr>
        <a:buFont typeface="Arial" panose="020B0604020202020204" pitchFamily="34" charset="0"/>
        <a:buChar char="–"/>
        <a:defRPr sz="2333" kern="1200" baseline="0">
          <a:solidFill>
            <a:schemeClr val="tx2"/>
          </a:solidFill>
          <a:latin typeface="+mn-lt"/>
          <a:ea typeface="+mn-ea"/>
          <a:cs typeface="+mn-cs"/>
        </a:defRPr>
      </a:lvl4pPr>
      <a:lvl5pPr marL="1914184" indent="-390245" algn="l" defTabSz="1088473" rtl="0" eaLnBrk="1" latinLnBrk="0" hangingPunct="1">
        <a:lnSpc>
          <a:spcPct val="105000"/>
        </a:lnSpc>
        <a:spcBef>
          <a:spcPts val="500"/>
        </a:spcBef>
        <a:spcAft>
          <a:spcPts val="500"/>
        </a:spcAft>
        <a:buClr>
          <a:schemeClr val="bg1">
            <a:lumMod val="50000"/>
          </a:schemeClr>
        </a:buClr>
        <a:buFont typeface="Arial" panose="020B0604020202020204" pitchFamily="34" charset="0"/>
        <a:buChar char="•"/>
        <a:defRPr sz="2333" kern="1200" baseline="0">
          <a:solidFill>
            <a:schemeClr val="tx2"/>
          </a:solidFill>
          <a:latin typeface="+mn-lt"/>
          <a:ea typeface="+mn-ea"/>
          <a:cs typeface="+mn-cs"/>
        </a:defRPr>
      </a:lvl5pPr>
      <a:lvl6pPr marL="299330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6pPr>
      <a:lvl7pPr marL="3537538"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7pPr>
      <a:lvl8pPr marL="4081776"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8pPr>
      <a:lvl9pPr marL="4626012" indent="-272118" algn="l" defTabSz="1088473" rtl="0" eaLnBrk="1" latinLnBrk="0" hangingPunct="1">
        <a:spcBef>
          <a:spcPct val="20000"/>
        </a:spcBef>
        <a:buFont typeface="Arial" panose="020B0604020202020204" pitchFamily="34" charset="0"/>
        <a:buChar char="•"/>
        <a:defRPr sz="2417" kern="1200">
          <a:solidFill>
            <a:schemeClr val="tx1"/>
          </a:solidFill>
          <a:latin typeface="+mn-lt"/>
          <a:ea typeface="+mn-ea"/>
          <a:cs typeface="+mn-cs"/>
        </a:defRPr>
      </a:lvl9pPr>
    </p:bodyStyle>
    <p:otherStyle>
      <a:defPPr>
        <a:defRPr lang="en-US"/>
      </a:defPPr>
      <a:lvl1pPr marL="0" algn="l" defTabSz="1088473" rtl="0" eaLnBrk="1" latinLnBrk="0" hangingPunct="1">
        <a:defRPr sz="2167" kern="1200">
          <a:solidFill>
            <a:schemeClr val="tx1"/>
          </a:solidFill>
          <a:latin typeface="+mn-lt"/>
          <a:ea typeface="+mn-ea"/>
          <a:cs typeface="+mn-cs"/>
        </a:defRPr>
      </a:lvl1pPr>
      <a:lvl2pPr marL="544237" algn="l" defTabSz="1088473" rtl="0" eaLnBrk="1" latinLnBrk="0" hangingPunct="1">
        <a:defRPr sz="2167" kern="1200">
          <a:solidFill>
            <a:schemeClr val="tx1"/>
          </a:solidFill>
          <a:latin typeface="+mn-lt"/>
          <a:ea typeface="+mn-ea"/>
          <a:cs typeface="+mn-cs"/>
        </a:defRPr>
      </a:lvl2pPr>
      <a:lvl3pPr marL="1088473" algn="l" defTabSz="1088473" rtl="0" eaLnBrk="1" latinLnBrk="0" hangingPunct="1">
        <a:defRPr sz="2167" kern="1200">
          <a:solidFill>
            <a:schemeClr val="tx1"/>
          </a:solidFill>
          <a:latin typeface="+mn-lt"/>
          <a:ea typeface="+mn-ea"/>
          <a:cs typeface="+mn-cs"/>
        </a:defRPr>
      </a:lvl3pPr>
      <a:lvl4pPr marL="1632711" algn="l" defTabSz="1088473" rtl="0" eaLnBrk="1" latinLnBrk="0" hangingPunct="1">
        <a:defRPr sz="2167" kern="1200">
          <a:solidFill>
            <a:schemeClr val="tx1"/>
          </a:solidFill>
          <a:latin typeface="+mn-lt"/>
          <a:ea typeface="+mn-ea"/>
          <a:cs typeface="+mn-cs"/>
        </a:defRPr>
      </a:lvl4pPr>
      <a:lvl5pPr marL="2176947" algn="l" defTabSz="1088473" rtl="0" eaLnBrk="1" latinLnBrk="0" hangingPunct="1">
        <a:defRPr sz="2167" kern="1200">
          <a:solidFill>
            <a:schemeClr val="tx1"/>
          </a:solidFill>
          <a:latin typeface="+mn-lt"/>
          <a:ea typeface="+mn-ea"/>
          <a:cs typeface="+mn-cs"/>
        </a:defRPr>
      </a:lvl5pPr>
      <a:lvl6pPr marL="2721184" algn="l" defTabSz="1088473" rtl="0" eaLnBrk="1" latinLnBrk="0" hangingPunct="1">
        <a:defRPr sz="2167" kern="1200">
          <a:solidFill>
            <a:schemeClr val="tx1"/>
          </a:solidFill>
          <a:latin typeface="+mn-lt"/>
          <a:ea typeface="+mn-ea"/>
          <a:cs typeface="+mn-cs"/>
        </a:defRPr>
      </a:lvl6pPr>
      <a:lvl7pPr marL="3265420" algn="l" defTabSz="1088473" rtl="0" eaLnBrk="1" latinLnBrk="0" hangingPunct="1">
        <a:defRPr sz="2167" kern="1200">
          <a:solidFill>
            <a:schemeClr val="tx1"/>
          </a:solidFill>
          <a:latin typeface="+mn-lt"/>
          <a:ea typeface="+mn-ea"/>
          <a:cs typeface="+mn-cs"/>
        </a:defRPr>
      </a:lvl7pPr>
      <a:lvl8pPr marL="3809657" algn="l" defTabSz="1088473" rtl="0" eaLnBrk="1" latinLnBrk="0" hangingPunct="1">
        <a:defRPr sz="2167" kern="1200">
          <a:solidFill>
            <a:schemeClr val="tx1"/>
          </a:solidFill>
          <a:latin typeface="+mn-lt"/>
          <a:ea typeface="+mn-ea"/>
          <a:cs typeface="+mn-cs"/>
        </a:defRPr>
      </a:lvl8pPr>
      <a:lvl9pPr marL="4353894" algn="l" defTabSz="1088473"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2"/>
          </p:nvPr>
        </p:nvSpPr>
        <p:spPr>
          <a:xfrm>
            <a:off x="190500" y="840205"/>
            <a:ext cx="2667000" cy="4953000"/>
          </a:xfrm>
        </p:spPr>
        <p:txBody>
          <a:bodyPr/>
          <a:lstStyle/>
          <a:p>
            <a:r>
              <a:rPr lang="en-US" sz="3333" dirty="0"/>
              <a:t>Can we estimate the impact just base on a satellite images?</a:t>
            </a:r>
          </a:p>
        </p:txBody>
      </p:sp>
      <p:sp>
        <p:nvSpPr>
          <p:cNvPr id="3" name="Text Placeholder 2">
            <a:extLst>
              <a:ext uri="{FF2B5EF4-FFF2-40B4-BE49-F238E27FC236}">
                <a16:creationId xmlns:a16="http://schemas.microsoft.com/office/drawing/2014/main" id="{893C251F-3A8A-4AA5-A993-2861E9618DD1}"/>
              </a:ext>
            </a:extLst>
          </p:cNvPr>
          <p:cNvSpPr>
            <a:spLocks noGrp="1"/>
          </p:cNvSpPr>
          <p:nvPr>
            <p:ph type="body" sz="quarter" idx="11"/>
          </p:nvPr>
        </p:nvSpPr>
        <p:spPr/>
        <p:txBody>
          <a:bodyPr/>
          <a:lstStyle/>
          <a:p>
            <a:endParaRPr lang="en-US"/>
          </a:p>
        </p:txBody>
      </p:sp>
      <p:pic>
        <p:nvPicPr>
          <p:cNvPr id="7" name="Picture 6" descr="A view of a building&#10;&#10;Description automatically generated">
            <a:extLst>
              <a:ext uri="{FF2B5EF4-FFF2-40B4-BE49-F238E27FC236}">
                <a16:creationId xmlns:a16="http://schemas.microsoft.com/office/drawing/2014/main" id="{1C2A5976-E65D-4996-B239-304A735EC02A}"/>
              </a:ext>
            </a:extLst>
          </p:cNvPr>
          <p:cNvPicPr>
            <a:picLocks noChangeAspect="1"/>
          </p:cNvPicPr>
          <p:nvPr/>
        </p:nvPicPr>
        <p:blipFill rotWithShape="1">
          <a:blip r:embed="rId2">
            <a:extLst>
              <a:ext uri="{28A0092B-C50C-407E-A947-70E740481C1C}">
                <a14:useLocalDpi xmlns:a14="http://schemas.microsoft.com/office/drawing/2010/main" val="0"/>
              </a:ext>
            </a:extLst>
          </a:blip>
          <a:srcRect l="45872" t="-202" r="20578" b="202"/>
          <a:stretch/>
        </p:blipFill>
        <p:spPr>
          <a:xfrm>
            <a:off x="3321389" y="1256778"/>
            <a:ext cx="3789948" cy="4970414"/>
          </a:xfrm>
          <a:prstGeom prst="rect">
            <a:avLst/>
          </a:prstGeom>
        </p:spPr>
      </p:pic>
      <p:pic>
        <p:nvPicPr>
          <p:cNvPr id="10" name="Picture 9" descr="A picture containing appliance, building, sewing machine&#10;&#10;Description automatically generated">
            <a:extLst>
              <a:ext uri="{FF2B5EF4-FFF2-40B4-BE49-F238E27FC236}">
                <a16:creationId xmlns:a16="http://schemas.microsoft.com/office/drawing/2014/main" id="{6B0DCD79-0F05-41E3-824E-18FD230CFDA8}"/>
              </a:ext>
            </a:extLst>
          </p:cNvPr>
          <p:cNvPicPr>
            <a:picLocks noChangeAspect="1"/>
          </p:cNvPicPr>
          <p:nvPr/>
        </p:nvPicPr>
        <p:blipFill rotWithShape="1">
          <a:blip r:embed="rId3">
            <a:extLst>
              <a:ext uri="{28A0092B-C50C-407E-A947-70E740481C1C}">
                <a14:useLocalDpi xmlns:a14="http://schemas.microsoft.com/office/drawing/2010/main" val="0"/>
              </a:ext>
            </a:extLst>
          </a:blip>
          <a:srcRect l="44715" t="-1" r="16845" b="-1"/>
          <a:stretch/>
        </p:blipFill>
        <p:spPr>
          <a:xfrm>
            <a:off x="7468643" y="1267216"/>
            <a:ext cx="4342357" cy="4970414"/>
          </a:xfrm>
          <a:prstGeom prst="rect">
            <a:avLst/>
          </a:prstGeom>
        </p:spPr>
      </p:pic>
      <p:sp>
        <p:nvSpPr>
          <p:cNvPr id="4" name="Title 3">
            <a:extLst>
              <a:ext uri="{FF2B5EF4-FFF2-40B4-BE49-F238E27FC236}">
                <a16:creationId xmlns:a16="http://schemas.microsoft.com/office/drawing/2014/main" id="{24452E55-6AC4-44B0-BAFF-906666C788F7}"/>
              </a:ext>
            </a:extLst>
          </p:cNvPr>
          <p:cNvSpPr>
            <a:spLocks noGrp="1"/>
          </p:cNvSpPr>
          <p:nvPr>
            <p:ph type="title"/>
          </p:nvPr>
        </p:nvSpPr>
        <p:spPr>
          <a:xfrm>
            <a:off x="3418562" y="153967"/>
            <a:ext cx="7848600" cy="759157"/>
          </a:xfrm>
        </p:spPr>
        <p:txBody>
          <a:bodyPr/>
          <a:lstStyle/>
          <a:p>
            <a:r>
              <a:rPr lang="en-US" dirty="0"/>
              <a:t>WHY this is important ?</a:t>
            </a:r>
          </a:p>
        </p:txBody>
      </p:sp>
    </p:spTree>
    <p:extLst>
      <p:ext uri="{BB962C8B-B14F-4D97-AF65-F5344CB8AC3E}">
        <p14:creationId xmlns:p14="http://schemas.microsoft.com/office/powerpoint/2010/main" val="1855025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98395" y="-89466"/>
            <a:ext cx="8079205" cy="759157"/>
          </a:xfrm>
        </p:spPr>
        <p:txBody>
          <a:bodyPr/>
          <a:lstStyle/>
          <a:p>
            <a:r>
              <a:rPr lang="en-US" dirty="0"/>
              <a:t>Tree fragility functions PITA-lobby pine</a:t>
            </a:r>
          </a:p>
        </p:txBody>
      </p:sp>
      <p:sp>
        <p:nvSpPr>
          <p:cNvPr id="9" name="Content Placeholder 8"/>
          <p:cNvSpPr>
            <a:spLocks noGrp="1"/>
          </p:cNvSpPr>
          <p:nvPr>
            <p:ph type="body" sz="quarter" idx="12"/>
          </p:nvPr>
        </p:nvSpPr>
        <p:spPr>
          <a:xfrm>
            <a:off x="190500" y="684304"/>
            <a:ext cx="2667000" cy="4953000"/>
          </a:xfrm>
        </p:spPr>
        <p:txBody>
          <a:bodyPr/>
          <a:lstStyle/>
          <a:p>
            <a:r>
              <a:rPr lang="en-US" dirty="0"/>
              <a:t>the Monte Carlo simulation was used to estimate the family of fragility functions for each type of the tree with respect to the crown size</a:t>
            </a:r>
          </a:p>
        </p:txBody>
      </p:sp>
      <p:pic>
        <p:nvPicPr>
          <p:cNvPr id="6" name="Picture 5">
            <a:extLst>
              <a:ext uri="{FF2B5EF4-FFF2-40B4-BE49-F238E27FC236}">
                <a16:creationId xmlns:a16="http://schemas.microsoft.com/office/drawing/2014/main" id="{986394EC-F0C9-4C8B-9914-CADAA6910C0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7787" y="684304"/>
            <a:ext cx="6050757" cy="5237957"/>
          </a:xfrm>
          <a:prstGeom prst="rect">
            <a:avLst/>
          </a:prstGeom>
          <a:noFill/>
          <a:ln>
            <a:noFill/>
          </a:ln>
        </p:spPr>
      </p:pic>
    </p:spTree>
    <p:extLst>
      <p:ext uri="{BB962C8B-B14F-4D97-AF65-F5344CB8AC3E}">
        <p14:creationId xmlns:p14="http://schemas.microsoft.com/office/powerpoint/2010/main" val="1790645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74DDDD70-1D87-4F47-A80E-1D096F8147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6265" y="701842"/>
            <a:ext cx="5334000" cy="3556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94E3664-36C0-431D-B8D5-50C270776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974" y="701842"/>
            <a:ext cx="5334000" cy="3556000"/>
          </a:xfrm>
          <a:prstGeom prst="rect">
            <a:avLst/>
          </a:prstGeom>
        </p:spPr>
      </p:pic>
      <p:sp>
        <p:nvSpPr>
          <p:cNvPr id="4" name="Title 7">
            <a:extLst>
              <a:ext uri="{FF2B5EF4-FFF2-40B4-BE49-F238E27FC236}">
                <a16:creationId xmlns:a16="http://schemas.microsoft.com/office/drawing/2014/main" id="{DCE48171-0DA6-4321-BCF6-76D2EEF7981E}"/>
              </a:ext>
            </a:extLst>
          </p:cNvPr>
          <p:cNvSpPr txBox="1">
            <a:spLocks/>
          </p:cNvSpPr>
          <p:nvPr/>
        </p:nvSpPr>
        <p:spPr bwMode="gray">
          <a:xfrm>
            <a:off x="1750595" y="4088757"/>
            <a:ext cx="2540669" cy="759157"/>
          </a:xfrm>
          <a:prstGeom prst="rect">
            <a:avLst/>
          </a:prstGeom>
        </p:spPr>
        <p:txBody>
          <a:bodyPr vert="horz" lIns="0" tIns="0" rIns="0" bIns="0" rtlCol="0" anchor="b">
            <a:noAutofit/>
          </a:bodyPr>
          <a:lstStyle>
            <a:lvl1pPr algn="l" defTabSz="130622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defTabSz="1088473"/>
            <a:r>
              <a:rPr lang="en-US" sz="2667" dirty="0">
                <a:solidFill>
                  <a:srgbClr val="000000"/>
                </a:solidFill>
                <a:latin typeface="Arial"/>
              </a:rPr>
              <a:t>Accuracy </a:t>
            </a:r>
          </a:p>
        </p:txBody>
      </p:sp>
      <p:sp>
        <p:nvSpPr>
          <p:cNvPr id="6" name="Title 7">
            <a:extLst>
              <a:ext uri="{FF2B5EF4-FFF2-40B4-BE49-F238E27FC236}">
                <a16:creationId xmlns:a16="http://schemas.microsoft.com/office/drawing/2014/main" id="{A030629C-5987-4507-AB09-85250AD80916}"/>
              </a:ext>
            </a:extLst>
          </p:cNvPr>
          <p:cNvSpPr txBox="1">
            <a:spLocks/>
          </p:cNvSpPr>
          <p:nvPr/>
        </p:nvSpPr>
        <p:spPr bwMode="gray">
          <a:xfrm>
            <a:off x="6635080" y="4209694"/>
            <a:ext cx="4449011" cy="759157"/>
          </a:xfrm>
          <a:prstGeom prst="rect">
            <a:avLst/>
          </a:prstGeom>
        </p:spPr>
        <p:txBody>
          <a:bodyPr vert="horz" lIns="0" tIns="0" rIns="0" bIns="0" rtlCol="0" anchor="b">
            <a:noAutofit/>
          </a:bodyPr>
          <a:lstStyle>
            <a:lvl1pPr algn="l" defTabSz="130622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defTabSz="1088473"/>
            <a:r>
              <a:rPr lang="en-US" sz="2667" dirty="0">
                <a:solidFill>
                  <a:srgbClr val="000000"/>
                </a:solidFill>
                <a:latin typeface="Arial"/>
              </a:rPr>
              <a:t>Loss -Cross-entropy </a:t>
            </a:r>
          </a:p>
        </p:txBody>
      </p:sp>
    </p:spTree>
    <p:extLst>
      <p:ext uri="{BB962C8B-B14F-4D97-AF65-F5344CB8AC3E}">
        <p14:creationId xmlns:p14="http://schemas.microsoft.com/office/powerpoint/2010/main" val="318931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29169"/>
            <a:ext cx="10896600" cy="759157"/>
          </a:xfrm>
        </p:spPr>
        <p:txBody>
          <a:bodyPr/>
          <a:lstStyle/>
          <a:p>
            <a:r>
              <a:rPr lang="en-US" dirty="0"/>
              <a:t>Modeling tree failure model</a:t>
            </a:r>
          </a:p>
        </p:txBody>
      </p:sp>
      <p:sp>
        <p:nvSpPr>
          <p:cNvPr id="4" name="Content Placeholder 3"/>
          <p:cNvSpPr>
            <a:spLocks noGrp="1"/>
          </p:cNvSpPr>
          <p:nvPr>
            <p:ph sz="half" idx="1"/>
          </p:nvPr>
        </p:nvSpPr>
        <p:spPr>
          <a:xfrm>
            <a:off x="381000" y="862120"/>
            <a:ext cx="5676900" cy="1528264"/>
          </a:xfrm>
        </p:spPr>
        <p:txBody>
          <a:bodyPr/>
          <a:lstStyle/>
          <a:p>
            <a:r>
              <a:rPr lang="en-US" dirty="0"/>
              <a:t>Failure of the tree where the tree is not able to resist the load from the wind and the trunk is destroyed by bending </a:t>
            </a:r>
          </a:p>
          <a:p>
            <a:pPr marL="0" indent="0">
              <a:buNone/>
            </a:pPr>
            <a:endParaRPr lang="en-US" dirty="0"/>
          </a:p>
        </p:txBody>
      </p:sp>
      <p:sp>
        <p:nvSpPr>
          <p:cNvPr id="8" name="Content Placeholder 7"/>
          <p:cNvSpPr>
            <a:spLocks noGrp="1"/>
          </p:cNvSpPr>
          <p:nvPr>
            <p:ph sz="half" idx="2"/>
          </p:nvPr>
        </p:nvSpPr>
        <p:spPr>
          <a:xfrm>
            <a:off x="6057900" y="786654"/>
            <a:ext cx="5413853" cy="1682840"/>
          </a:xfrm>
        </p:spPr>
        <p:txBody>
          <a:bodyPr/>
          <a:lstStyle/>
          <a:p>
            <a:r>
              <a:rPr lang="en-US" dirty="0"/>
              <a:t>Failure due to the soil conditions where the tree is being pulled from the ground without the damage to the tree </a:t>
            </a:r>
          </a:p>
        </p:txBody>
      </p:sp>
      <p:sp>
        <p:nvSpPr>
          <p:cNvPr id="5" name="Rectangle 4">
            <a:extLst>
              <a:ext uri="{FF2B5EF4-FFF2-40B4-BE49-F238E27FC236}">
                <a16:creationId xmlns:a16="http://schemas.microsoft.com/office/drawing/2014/main" id="{6D1D0FC6-C512-491E-810B-04A35A78886B}"/>
              </a:ext>
            </a:extLst>
          </p:cNvPr>
          <p:cNvSpPr/>
          <p:nvPr/>
        </p:nvSpPr>
        <p:spPr>
          <a:xfrm>
            <a:off x="518656" y="5447358"/>
            <a:ext cx="11154688" cy="1426288"/>
          </a:xfrm>
          <a:prstGeom prst="rect">
            <a:avLst/>
          </a:prstGeom>
        </p:spPr>
        <p:txBody>
          <a:bodyPr wrap="square">
            <a:spAutoFit/>
          </a:bodyPr>
          <a:lstStyle/>
          <a:p>
            <a:pPr defTabSz="1088473"/>
            <a:r>
              <a:rPr lang="en-US" sz="2167" dirty="0">
                <a:solidFill>
                  <a:srgbClr val="555555"/>
                </a:solidFill>
                <a:latin typeface="Arial"/>
              </a:rPr>
              <a:t>The scope of this research is limited to the second type of the failure, because of lack of knowledge of soil conditions in city of Tallahassee. Moreover, most of the trees observed after the Hurricane Hermine were destroyed by the bending.</a:t>
            </a:r>
          </a:p>
          <a:p>
            <a:pPr defTabSz="1088473"/>
            <a:r>
              <a:rPr lang="en-US" sz="2167" dirty="0">
                <a:solidFill>
                  <a:srgbClr val="555555"/>
                </a:solidFill>
                <a:latin typeface="Arial"/>
              </a:rPr>
              <a:t> </a:t>
            </a:r>
            <a:endParaRPr lang="en-US" sz="2167" dirty="0">
              <a:solidFill>
                <a:srgbClr val="000000"/>
              </a:solidFill>
              <a:latin typeface="Arial"/>
            </a:endParaRPr>
          </a:p>
        </p:txBody>
      </p:sp>
      <p:pic>
        <p:nvPicPr>
          <p:cNvPr id="2050" name="Picture 2" descr="Image">
            <a:extLst>
              <a:ext uri="{FF2B5EF4-FFF2-40B4-BE49-F238E27FC236}">
                <a16:creationId xmlns:a16="http://schemas.microsoft.com/office/drawing/2014/main" id="{10CCED82-3F99-4B33-A420-750AB25E1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863" y="1995725"/>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B5F0B359-1B5F-418E-B86B-4E81FF61E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0" y="1985287"/>
            <a:ext cx="457552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2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9000" y="490426"/>
            <a:ext cx="5755105" cy="759157"/>
          </a:xfrm>
        </p:spPr>
        <p:txBody>
          <a:bodyPr/>
          <a:lstStyle/>
          <a:p>
            <a:r>
              <a:rPr lang="en-US" dirty="0"/>
              <a:t>The peak 3-sec gust marine wind speed for the Hurricane Hermine</a:t>
            </a:r>
          </a:p>
        </p:txBody>
      </p:sp>
      <p:sp>
        <p:nvSpPr>
          <p:cNvPr id="9" name="Content Placeholder 8"/>
          <p:cNvSpPr>
            <a:spLocks noGrp="1"/>
          </p:cNvSpPr>
          <p:nvPr>
            <p:ph type="body" sz="quarter" idx="12"/>
          </p:nvPr>
        </p:nvSpPr>
        <p:spPr/>
        <p:txBody>
          <a:bodyPr/>
          <a:lstStyle/>
          <a:p>
            <a:r>
              <a:rPr lang="en-US" dirty="0"/>
              <a:t>wind speed in Tallahassee was approximately 64 mph</a:t>
            </a:r>
          </a:p>
        </p:txBody>
      </p:sp>
      <p:pic>
        <p:nvPicPr>
          <p:cNvPr id="3" name="Picture 2" descr="A close up of a logo&#10;&#10;Description automatically generated">
            <a:extLst>
              <a:ext uri="{FF2B5EF4-FFF2-40B4-BE49-F238E27FC236}">
                <a16:creationId xmlns:a16="http://schemas.microsoft.com/office/drawing/2014/main" id="{320318CD-3621-4194-8157-D83AE0EDFD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87" t="24883" r="2779" b="11082"/>
          <a:stretch/>
        </p:blipFill>
        <p:spPr>
          <a:xfrm>
            <a:off x="3559341" y="1371600"/>
            <a:ext cx="6878053" cy="4843388"/>
          </a:xfrm>
          <a:prstGeom prst="rect">
            <a:avLst/>
          </a:prstGeom>
        </p:spPr>
      </p:pic>
    </p:spTree>
    <p:extLst>
      <p:ext uri="{BB962C8B-B14F-4D97-AF65-F5344CB8AC3E}">
        <p14:creationId xmlns:p14="http://schemas.microsoft.com/office/powerpoint/2010/main" val="1155823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Collected data of the destroyed trees by Hurricane Hermine in Leon County.</a:t>
            </a:r>
          </a:p>
        </p:txBody>
      </p:sp>
      <p:sp>
        <p:nvSpPr>
          <p:cNvPr id="9" name="Content Placeholder 8"/>
          <p:cNvSpPr>
            <a:spLocks noGrp="1"/>
          </p:cNvSpPr>
          <p:nvPr>
            <p:ph type="body" sz="quarter" idx="12"/>
          </p:nvPr>
        </p:nvSpPr>
        <p:spPr/>
        <p:txBody>
          <a:bodyPr/>
          <a:lstStyle/>
          <a:p>
            <a:r>
              <a:rPr lang="en-US" dirty="0"/>
              <a:t>the locations of the destroyed trees. A total of 137 cases were examined. This data was used in validation of the proposed approach.</a:t>
            </a:r>
          </a:p>
        </p:txBody>
      </p:sp>
      <p:pic>
        <p:nvPicPr>
          <p:cNvPr id="6" name="Picture 5" descr="C:\Users\gkaka\Desktop\CNN-input\Figure1.png">
            <a:extLst>
              <a:ext uri="{FF2B5EF4-FFF2-40B4-BE49-F238E27FC236}">
                <a16:creationId xmlns:a16="http://schemas.microsoft.com/office/drawing/2014/main" id="{8C79DF9C-98AB-4FD3-93CC-234985D02D66}"/>
              </a:ext>
            </a:extLst>
          </p:cNvPr>
          <p:cNvPicPr/>
          <p:nvPr/>
        </p:nvPicPr>
        <p:blipFill rotWithShape="1">
          <a:blip r:embed="rId2" cstate="print">
            <a:extLst>
              <a:ext uri="{28A0092B-C50C-407E-A947-70E740481C1C}">
                <a14:useLocalDpi xmlns:a14="http://schemas.microsoft.com/office/drawing/2010/main" val="0"/>
              </a:ext>
            </a:extLst>
          </a:blip>
          <a:srcRect r="418" b="6298"/>
          <a:stretch/>
        </p:blipFill>
        <p:spPr bwMode="auto">
          <a:xfrm>
            <a:off x="3894987" y="1120876"/>
            <a:ext cx="6682777" cy="52137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3081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98395" y="164667"/>
            <a:ext cx="8079205" cy="759157"/>
          </a:xfrm>
        </p:spPr>
        <p:txBody>
          <a:bodyPr/>
          <a:lstStyle/>
          <a:p>
            <a:r>
              <a:rPr lang="en-US" dirty="0"/>
              <a:t>Comparison of the fragility model and damaged trees after Hurricane Hermine</a:t>
            </a:r>
          </a:p>
        </p:txBody>
      </p:sp>
      <p:sp>
        <p:nvSpPr>
          <p:cNvPr id="9" name="Content Placeholder 8"/>
          <p:cNvSpPr>
            <a:spLocks noGrp="1"/>
          </p:cNvSpPr>
          <p:nvPr>
            <p:ph type="body" sz="quarter" idx="12"/>
          </p:nvPr>
        </p:nvSpPr>
        <p:spPr>
          <a:xfrm>
            <a:off x="190500" y="1392767"/>
            <a:ext cx="2667000" cy="4953000"/>
          </a:xfrm>
        </p:spPr>
        <p:txBody>
          <a:bodyPr/>
          <a:lstStyle/>
          <a:p>
            <a:r>
              <a:rPr lang="en-US" dirty="0"/>
              <a:t>Comparison of the fragility model and damaged trees after Hurricane Hermine.</a:t>
            </a:r>
          </a:p>
        </p:txBody>
      </p:sp>
      <p:pic>
        <p:nvPicPr>
          <p:cNvPr id="5" name="Picture 4">
            <a:extLst>
              <a:ext uri="{FF2B5EF4-FFF2-40B4-BE49-F238E27FC236}">
                <a16:creationId xmlns:a16="http://schemas.microsoft.com/office/drawing/2014/main" id="{E2925082-0148-4C46-82BE-F7CDBA6AEC6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4772" y="979755"/>
            <a:ext cx="6406451" cy="5334000"/>
          </a:xfrm>
          <a:prstGeom prst="rect">
            <a:avLst/>
          </a:prstGeom>
          <a:noFill/>
          <a:ln>
            <a:noFill/>
          </a:ln>
        </p:spPr>
      </p:pic>
    </p:spTree>
    <p:extLst>
      <p:ext uri="{BB962C8B-B14F-4D97-AF65-F5344CB8AC3E}">
        <p14:creationId xmlns:p14="http://schemas.microsoft.com/office/powerpoint/2010/main" val="2453842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083" y="116417"/>
            <a:ext cx="3976869" cy="1548879"/>
          </a:xfrm>
        </p:spPr>
        <p:txBody>
          <a:bodyPr/>
          <a:lstStyle/>
          <a:p>
            <a:r>
              <a:rPr lang="en-US" dirty="0"/>
              <a:t>Probability of road closure considering the wind distribution</a:t>
            </a:r>
          </a:p>
        </p:txBody>
      </p:sp>
      <p:pic>
        <p:nvPicPr>
          <p:cNvPr id="3" name="Picture 2" descr="C:\Users\gkaka\Dropbox\Publication 4- Journal of Structural Engineering\Journal of Structural Engineering\Figures\prob_hermine.png">
            <a:extLst>
              <a:ext uri="{FF2B5EF4-FFF2-40B4-BE49-F238E27FC236}">
                <a16:creationId xmlns:a16="http://schemas.microsoft.com/office/drawing/2014/main" id="{E91EEDA0-529C-4635-8F87-A30B7E04A1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7952" y="1"/>
            <a:ext cx="6818856" cy="6848724"/>
          </a:xfrm>
          <a:prstGeom prst="rect">
            <a:avLst/>
          </a:prstGeom>
          <a:noFill/>
          <a:ln>
            <a:noFill/>
          </a:ln>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AE30EAF-A45A-466E-9FCB-70C5FBBB5CA2}"/>
                  </a:ext>
                </a:extLst>
              </p:cNvPr>
              <p:cNvSpPr/>
              <p:nvPr/>
            </p:nvSpPr>
            <p:spPr>
              <a:xfrm>
                <a:off x="201083" y="1925918"/>
                <a:ext cx="3460749" cy="813813"/>
              </a:xfrm>
              <a:prstGeom prst="rect">
                <a:avLst/>
              </a:prstGeom>
            </p:spPr>
            <p:txBody>
              <a:bodyPr wrap="squar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i="1">
                              <a:solidFill>
                                <a:srgbClr val="000000"/>
                              </a:solidFill>
                              <a:latin typeface="Cambria Math" panose="02040503050406030204" pitchFamily="18" charset="0"/>
                            </a:rPr>
                            <m:t>𝑓</m:t>
                          </m:r>
                        </m:sub>
                      </m:sSub>
                      <m:r>
                        <a:rPr lang="en-US" sz="2167">
                          <a:solidFill>
                            <a:srgbClr val="000000"/>
                          </a:solidFill>
                          <a:latin typeface="Cambria Math" panose="02040503050406030204" pitchFamily="18" charset="0"/>
                        </a:rPr>
                        <m:t>=</m:t>
                      </m:r>
                      <m:nary>
                        <m:naryPr>
                          <m:limLoc m:val="subSup"/>
                          <m:ctrlPr>
                            <a:rPr lang="en-US" sz="2167" i="1">
                              <a:solidFill>
                                <a:srgbClr val="000000"/>
                              </a:solidFill>
                              <a:latin typeface="Cambria Math" panose="02040503050406030204" pitchFamily="18" charset="0"/>
                            </a:rPr>
                          </m:ctrlPr>
                        </m:naryPr>
                        <m:sub>
                          <m:r>
                            <a:rPr lang="en-US" sz="2167">
                              <a:solidFill>
                                <a:srgbClr val="000000"/>
                              </a:solidFill>
                              <a:latin typeface="Cambria Math" panose="02040503050406030204" pitchFamily="18" charset="0"/>
                            </a:rPr>
                            <m:t>0</m:t>
                          </m:r>
                        </m:sub>
                        <m:sup>
                          <m:r>
                            <a:rPr lang="en-US" sz="2167">
                              <a:solidFill>
                                <a:srgbClr val="000000"/>
                              </a:solidFill>
                              <a:latin typeface="Cambria Math" panose="02040503050406030204" pitchFamily="18" charset="0"/>
                            </a:rPr>
                            <m:t>∞</m:t>
                          </m:r>
                        </m:sup>
                        <m:e>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i="1">
                                  <a:solidFill>
                                    <a:srgbClr val="000000"/>
                                  </a:solidFill>
                                  <a:latin typeface="Cambria Math" panose="02040503050406030204" pitchFamily="18" charset="0"/>
                                </a:rPr>
                                <m:t>𝑟𝑐</m:t>
                              </m:r>
                            </m:sub>
                          </m:sSub>
                          <m:r>
                            <a:rPr lang="en-US" sz="2167">
                              <a:solidFill>
                                <a:srgbClr val="000000"/>
                              </a:solidFill>
                              <a:latin typeface="Cambria Math" panose="02040503050406030204" pitchFamily="18" charset="0"/>
                            </a:rPr>
                            <m:t>(</m:t>
                          </m:r>
                          <m:r>
                            <a:rPr lang="en-US" sz="2167" i="1">
                              <a:solidFill>
                                <a:srgbClr val="000000"/>
                              </a:solidFill>
                              <a:latin typeface="Cambria Math" panose="02040503050406030204" pitchFamily="18" charset="0"/>
                            </a:rPr>
                            <m:t>𝑣</m:t>
                          </m:r>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𝑓</m:t>
                              </m:r>
                            </m:e>
                            <m:sub>
                              <m:r>
                                <a:rPr lang="en-US" sz="2167" i="1">
                                  <a:solidFill>
                                    <a:srgbClr val="000000"/>
                                  </a:solidFill>
                                  <a:latin typeface="Cambria Math" panose="02040503050406030204" pitchFamily="18" charset="0"/>
                                </a:rPr>
                                <m:t>𝑣</m:t>
                              </m:r>
                            </m:sub>
                          </m:sSub>
                          <m:d>
                            <m:dPr>
                              <m:ctrlPr>
                                <a:rPr lang="en-US" sz="2167" i="1">
                                  <a:solidFill>
                                    <a:srgbClr val="000000"/>
                                  </a:solidFill>
                                  <a:latin typeface="Cambria Math" panose="02040503050406030204" pitchFamily="18" charset="0"/>
                                </a:rPr>
                              </m:ctrlPr>
                            </m:dPr>
                            <m:e>
                              <m:r>
                                <a:rPr lang="en-US" sz="2167" i="1">
                                  <a:solidFill>
                                    <a:srgbClr val="000000"/>
                                  </a:solidFill>
                                  <a:latin typeface="Cambria Math" panose="02040503050406030204" pitchFamily="18" charset="0"/>
                                </a:rPr>
                                <m:t>𝑣</m:t>
                              </m:r>
                            </m:e>
                          </m:d>
                          <m:r>
                            <a:rPr lang="en-US" sz="2167" i="1">
                              <a:solidFill>
                                <a:srgbClr val="000000"/>
                              </a:solidFill>
                              <a:latin typeface="Cambria Math" panose="02040503050406030204" pitchFamily="18" charset="0"/>
                            </a:rPr>
                            <m:t>𝑑𝑣</m:t>
                          </m:r>
                        </m:e>
                      </m:nary>
                      <m:r>
                        <a:rPr lang="en-US" sz="2167">
                          <a:solidFill>
                            <a:srgbClr val="000000"/>
                          </a:solidFill>
                          <a:latin typeface="Cambria Math" panose="02040503050406030204" pitchFamily="18" charset="0"/>
                        </a:rPr>
                        <m:t> </m:t>
                      </m:r>
                    </m:oMath>
                  </m:oMathPara>
                </a14:m>
                <a:endParaRPr lang="en-US" sz="2167" dirty="0">
                  <a:solidFill>
                    <a:srgbClr val="000000"/>
                  </a:solidFill>
                  <a:latin typeface="Arial"/>
                </a:endParaRPr>
              </a:p>
            </p:txBody>
          </p:sp>
        </mc:Choice>
        <mc:Fallback>
          <p:sp>
            <p:nvSpPr>
              <p:cNvPr id="4" name="Rectangle 3">
                <a:extLst>
                  <a:ext uri="{FF2B5EF4-FFF2-40B4-BE49-F238E27FC236}">
                    <a16:creationId xmlns:a16="http://schemas.microsoft.com/office/drawing/2014/main" id="{1AE30EAF-A45A-466E-9FCB-70C5FBBB5CA2}"/>
                  </a:ext>
                </a:extLst>
              </p:cNvPr>
              <p:cNvSpPr>
                <a:spLocks noRot="1" noChangeAspect="1" noMove="1" noResize="1" noEditPoints="1" noAdjustHandles="1" noChangeArrowheads="1" noChangeShapeType="1" noTextEdit="1"/>
              </p:cNvSpPr>
              <p:nvPr/>
            </p:nvSpPr>
            <p:spPr>
              <a:xfrm>
                <a:off x="201083" y="1925918"/>
                <a:ext cx="3460749" cy="8138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5A233B4-089F-48D1-9465-87CF553E144B}"/>
                  </a:ext>
                </a:extLst>
              </p:cNvPr>
              <p:cNvSpPr/>
              <p:nvPr/>
            </p:nvSpPr>
            <p:spPr>
              <a:xfrm>
                <a:off x="201083" y="2766707"/>
                <a:ext cx="3923953" cy="1528367"/>
              </a:xfrm>
              <a:prstGeom prst="rect">
                <a:avLst/>
              </a:prstGeom>
            </p:spPr>
            <p:txBody>
              <a:bodyPr wrap="square">
                <a:spAutoFit/>
              </a:bodyPr>
              <a:lstStyle/>
              <a:p>
                <a:pPr defTabSz="1088473"/>
                <a:r>
                  <a:rPr lang="en-US" sz="2333" dirty="0">
                    <a:solidFill>
                      <a:srgbClr val="000000"/>
                    </a:solidFill>
                    <a:latin typeface="Arial"/>
                    <a:ea typeface="Calibri" panose="020F0502020204030204" pitchFamily="34" charset="0"/>
                  </a:rPr>
                  <a:t>where  </a:t>
                </a:r>
                <a14:m>
                  <m:oMath xmlns:m="http://schemas.openxmlformats.org/officeDocument/2006/math">
                    <m:sSub>
                      <m:sSub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𝑣</m:t>
                        </m:r>
                      </m:sub>
                    </m:sSub>
                    <m:d>
                      <m:d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𝑣</m:t>
                        </m:r>
                      </m:e>
                    </m:d>
                  </m:oMath>
                </a14:m>
                <a:r>
                  <a:rPr lang="en-US" sz="2333" dirty="0">
                    <a:solidFill>
                      <a:srgbClr val="212121"/>
                    </a:solidFill>
                    <a:latin typeface="Arial"/>
                    <a:ea typeface="Malgun Gothic" panose="020B0503020000020004" pitchFamily="34" charset="-127"/>
                  </a:rPr>
                  <a:t> </a:t>
                </a:r>
                <a:r>
                  <a:rPr lang="en-US" sz="2333" dirty="0">
                    <a:solidFill>
                      <a:srgbClr val="000000"/>
                    </a:solidFill>
                    <a:latin typeface="Arial"/>
                    <a:ea typeface="Calibri" panose="020F0502020204030204" pitchFamily="34" charset="0"/>
                  </a:rPr>
                  <a:t>is the probability density function for hurricane wind speed </a:t>
                </a:r>
                <a:r>
                  <a:rPr lang="en-US" sz="2333" dirty="0">
                    <a:solidFill>
                      <a:srgbClr val="212121"/>
                    </a:solidFill>
                    <a:latin typeface="Arial"/>
                    <a:ea typeface="Malgun Gothic" panose="020B0503020000020004" pitchFamily="34" charset="-127"/>
                  </a:rPr>
                  <a:t>obtained </a:t>
                </a:r>
                <a:r>
                  <a:rPr lang="en-US" sz="2333" dirty="0">
                    <a:solidFill>
                      <a:srgbClr val="000000"/>
                    </a:solidFill>
                    <a:latin typeface="Arial"/>
                    <a:ea typeface="Calibri" panose="020F0502020204030204" pitchFamily="34" charset="0"/>
                  </a:rPr>
                  <a:t>literature</a:t>
                </a:r>
                <a:endParaRPr lang="en-US" sz="2167" dirty="0">
                  <a:solidFill>
                    <a:srgbClr val="000000"/>
                  </a:solidFill>
                  <a:latin typeface="Arial"/>
                </a:endParaRPr>
              </a:p>
            </p:txBody>
          </p:sp>
        </mc:Choice>
        <mc:Fallback>
          <p:sp>
            <p:nvSpPr>
              <p:cNvPr id="2" name="Rectangle 1">
                <a:extLst>
                  <a:ext uri="{FF2B5EF4-FFF2-40B4-BE49-F238E27FC236}">
                    <a16:creationId xmlns:a16="http://schemas.microsoft.com/office/drawing/2014/main" id="{95A233B4-089F-48D1-9465-87CF553E144B}"/>
                  </a:ext>
                </a:extLst>
              </p:cNvPr>
              <p:cNvSpPr>
                <a:spLocks noRot="1" noChangeAspect="1" noMove="1" noResize="1" noEditPoints="1" noAdjustHandles="1" noChangeArrowheads="1" noChangeShapeType="1" noTextEdit="1"/>
              </p:cNvSpPr>
              <p:nvPr/>
            </p:nvSpPr>
            <p:spPr>
              <a:xfrm>
                <a:off x="201083" y="2766707"/>
                <a:ext cx="3923953" cy="1528367"/>
              </a:xfrm>
              <a:prstGeom prst="rect">
                <a:avLst/>
              </a:prstGeom>
              <a:blipFill>
                <a:blip r:embed="rId4"/>
                <a:stretch>
                  <a:fillRect l="-2329" t="-3586" b="-7570"/>
                </a:stretch>
              </a:blipFill>
            </p:spPr>
            <p:txBody>
              <a:bodyPr/>
              <a:lstStyle/>
              <a:p>
                <a:r>
                  <a:rPr lang="en-US">
                    <a:noFill/>
                  </a:rPr>
                  <a:t> </a:t>
                </a:r>
              </a:p>
            </p:txBody>
          </p:sp>
        </mc:Fallback>
      </mc:AlternateContent>
      <p:pic>
        <p:nvPicPr>
          <p:cNvPr id="6" name="Picture 5" descr="C:\Users\gkaka\Dropbox\Publication 4- Journal of Structural Engineering\Journal of Structural Engineering\Figures\prob_hermine.png">
            <a:extLst>
              <a:ext uri="{FF2B5EF4-FFF2-40B4-BE49-F238E27FC236}">
                <a16:creationId xmlns:a16="http://schemas.microsoft.com/office/drawing/2014/main" id="{9D6E55C7-EE5F-413D-857C-428FA2EF1F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8" t="85139" r="85017" b="1991"/>
          <a:stretch/>
        </p:blipFill>
        <p:spPr bwMode="auto">
          <a:xfrm>
            <a:off x="1397001" y="4279942"/>
            <a:ext cx="2319454" cy="2286000"/>
          </a:xfrm>
          <a:prstGeom prst="rect">
            <a:avLst/>
          </a:prstGeom>
          <a:noFill/>
          <a:ln>
            <a:noFill/>
          </a:ln>
        </p:spPr>
      </p:pic>
    </p:spTree>
    <p:extLst>
      <p:ext uri="{BB962C8B-B14F-4D97-AF65-F5344CB8AC3E}">
        <p14:creationId xmlns:p14="http://schemas.microsoft.com/office/powerpoint/2010/main" val="247262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083" y="116417"/>
            <a:ext cx="3976869" cy="1548879"/>
          </a:xfrm>
        </p:spPr>
        <p:txBody>
          <a:bodyPr/>
          <a:lstStyle/>
          <a:p>
            <a:r>
              <a:rPr lang="en-US" dirty="0"/>
              <a:t>Probability of road closure considering the wind distribution</a:t>
            </a:r>
          </a:p>
        </p:txBody>
      </p:sp>
      <p:pic>
        <p:nvPicPr>
          <p:cNvPr id="3" name="Picture 2" descr="C:\Users\gkaka\Dropbox\Publication 4- Journal of Structural Engineering\Journal of Structural Engineering\Figures\prob_hermine.png">
            <a:extLst>
              <a:ext uri="{FF2B5EF4-FFF2-40B4-BE49-F238E27FC236}">
                <a16:creationId xmlns:a16="http://schemas.microsoft.com/office/drawing/2014/main" id="{E91EEDA0-529C-4635-8F87-A30B7E04A1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017" t="73098" r="-1"/>
          <a:stretch/>
        </p:blipFill>
        <p:spPr bwMode="auto">
          <a:xfrm>
            <a:off x="4339167" y="641127"/>
            <a:ext cx="7013014" cy="5924815"/>
          </a:xfrm>
          <a:prstGeom prst="rect">
            <a:avLst/>
          </a:prstGeom>
          <a:noFill/>
          <a:ln>
            <a:noFill/>
          </a:ln>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AE30EAF-A45A-466E-9FCB-70C5FBBB5CA2}"/>
                  </a:ext>
                </a:extLst>
              </p:cNvPr>
              <p:cNvSpPr/>
              <p:nvPr/>
            </p:nvSpPr>
            <p:spPr>
              <a:xfrm>
                <a:off x="201083" y="1925918"/>
                <a:ext cx="3460749" cy="813813"/>
              </a:xfrm>
              <a:prstGeom prst="rect">
                <a:avLst/>
              </a:prstGeom>
            </p:spPr>
            <p:txBody>
              <a:bodyPr wrap="squar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i="1">
                              <a:solidFill>
                                <a:srgbClr val="000000"/>
                              </a:solidFill>
                              <a:latin typeface="Cambria Math" panose="02040503050406030204" pitchFamily="18" charset="0"/>
                            </a:rPr>
                            <m:t>𝑓</m:t>
                          </m:r>
                        </m:sub>
                      </m:sSub>
                      <m:r>
                        <a:rPr lang="en-US" sz="2167">
                          <a:solidFill>
                            <a:srgbClr val="000000"/>
                          </a:solidFill>
                          <a:latin typeface="Cambria Math" panose="02040503050406030204" pitchFamily="18" charset="0"/>
                        </a:rPr>
                        <m:t>=</m:t>
                      </m:r>
                      <m:nary>
                        <m:naryPr>
                          <m:limLoc m:val="subSup"/>
                          <m:ctrlPr>
                            <a:rPr lang="en-US" sz="2167" i="1">
                              <a:solidFill>
                                <a:srgbClr val="000000"/>
                              </a:solidFill>
                              <a:latin typeface="Cambria Math" panose="02040503050406030204" pitchFamily="18" charset="0"/>
                            </a:rPr>
                          </m:ctrlPr>
                        </m:naryPr>
                        <m:sub>
                          <m:r>
                            <a:rPr lang="en-US" sz="2167">
                              <a:solidFill>
                                <a:srgbClr val="000000"/>
                              </a:solidFill>
                              <a:latin typeface="Cambria Math" panose="02040503050406030204" pitchFamily="18" charset="0"/>
                            </a:rPr>
                            <m:t>0</m:t>
                          </m:r>
                        </m:sub>
                        <m:sup>
                          <m:r>
                            <a:rPr lang="en-US" sz="2167">
                              <a:solidFill>
                                <a:srgbClr val="000000"/>
                              </a:solidFill>
                              <a:latin typeface="Cambria Math" panose="02040503050406030204" pitchFamily="18" charset="0"/>
                            </a:rPr>
                            <m:t>∞</m:t>
                          </m:r>
                        </m:sup>
                        <m:e>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i="1">
                                  <a:solidFill>
                                    <a:srgbClr val="000000"/>
                                  </a:solidFill>
                                  <a:latin typeface="Cambria Math" panose="02040503050406030204" pitchFamily="18" charset="0"/>
                                </a:rPr>
                                <m:t>𝑟𝑐</m:t>
                              </m:r>
                            </m:sub>
                          </m:sSub>
                          <m:r>
                            <a:rPr lang="en-US" sz="2167">
                              <a:solidFill>
                                <a:srgbClr val="000000"/>
                              </a:solidFill>
                              <a:latin typeface="Cambria Math" panose="02040503050406030204" pitchFamily="18" charset="0"/>
                            </a:rPr>
                            <m:t>(</m:t>
                          </m:r>
                          <m:r>
                            <a:rPr lang="en-US" sz="2167" i="1">
                              <a:solidFill>
                                <a:srgbClr val="000000"/>
                              </a:solidFill>
                              <a:latin typeface="Cambria Math" panose="02040503050406030204" pitchFamily="18" charset="0"/>
                            </a:rPr>
                            <m:t>𝑣</m:t>
                          </m:r>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𝑓</m:t>
                              </m:r>
                            </m:e>
                            <m:sub>
                              <m:r>
                                <a:rPr lang="en-US" sz="2167" i="1">
                                  <a:solidFill>
                                    <a:srgbClr val="000000"/>
                                  </a:solidFill>
                                  <a:latin typeface="Cambria Math" panose="02040503050406030204" pitchFamily="18" charset="0"/>
                                </a:rPr>
                                <m:t>𝑣</m:t>
                              </m:r>
                            </m:sub>
                          </m:sSub>
                          <m:d>
                            <m:dPr>
                              <m:ctrlPr>
                                <a:rPr lang="en-US" sz="2167" i="1">
                                  <a:solidFill>
                                    <a:srgbClr val="000000"/>
                                  </a:solidFill>
                                  <a:latin typeface="Cambria Math" panose="02040503050406030204" pitchFamily="18" charset="0"/>
                                </a:rPr>
                              </m:ctrlPr>
                            </m:dPr>
                            <m:e>
                              <m:r>
                                <a:rPr lang="en-US" sz="2167" i="1">
                                  <a:solidFill>
                                    <a:srgbClr val="000000"/>
                                  </a:solidFill>
                                  <a:latin typeface="Cambria Math" panose="02040503050406030204" pitchFamily="18" charset="0"/>
                                </a:rPr>
                                <m:t>𝑣</m:t>
                              </m:r>
                            </m:e>
                          </m:d>
                          <m:r>
                            <a:rPr lang="en-US" sz="2167" i="1">
                              <a:solidFill>
                                <a:srgbClr val="000000"/>
                              </a:solidFill>
                              <a:latin typeface="Cambria Math" panose="02040503050406030204" pitchFamily="18" charset="0"/>
                            </a:rPr>
                            <m:t>𝑑𝑣</m:t>
                          </m:r>
                        </m:e>
                      </m:nary>
                      <m:r>
                        <a:rPr lang="en-US" sz="2167">
                          <a:solidFill>
                            <a:srgbClr val="000000"/>
                          </a:solidFill>
                          <a:latin typeface="Cambria Math" panose="02040503050406030204" pitchFamily="18" charset="0"/>
                        </a:rPr>
                        <m:t> </m:t>
                      </m:r>
                    </m:oMath>
                  </m:oMathPara>
                </a14:m>
                <a:endParaRPr lang="en-US" sz="2167" dirty="0">
                  <a:solidFill>
                    <a:srgbClr val="000000"/>
                  </a:solidFill>
                  <a:latin typeface="Arial"/>
                </a:endParaRPr>
              </a:p>
            </p:txBody>
          </p:sp>
        </mc:Choice>
        <mc:Fallback>
          <p:sp>
            <p:nvSpPr>
              <p:cNvPr id="4" name="Rectangle 3">
                <a:extLst>
                  <a:ext uri="{FF2B5EF4-FFF2-40B4-BE49-F238E27FC236}">
                    <a16:creationId xmlns:a16="http://schemas.microsoft.com/office/drawing/2014/main" id="{1AE30EAF-A45A-466E-9FCB-70C5FBBB5CA2}"/>
                  </a:ext>
                </a:extLst>
              </p:cNvPr>
              <p:cNvSpPr>
                <a:spLocks noRot="1" noChangeAspect="1" noMove="1" noResize="1" noEditPoints="1" noAdjustHandles="1" noChangeArrowheads="1" noChangeShapeType="1" noTextEdit="1"/>
              </p:cNvSpPr>
              <p:nvPr/>
            </p:nvSpPr>
            <p:spPr>
              <a:xfrm>
                <a:off x="201083" y="1925918"/>
                <a:ext cx="3460749" cy="8138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5A233B4-089F-48D1-9465-87CF553E144B}"/>
                  </a:ext>
                </a:extLst>
              </p:cNvPr>
              <p:cNvSpPr/>
              <p:nvPr/>
            </p:nvSpPr>
            <p:spPr>
              <a:xfrm>
                <a:off x="201083" y="2766707"/>
                <a:ext cx="3923953" cy="1528367"/>
              </a:xfrm>
              <a:prstGeom prst="rect">
                <a:avLst/>
              </a:prstGeom>
            </p:spPr>
            <p:txBody>
              <a:bodyPr wrap="square">
                <a:spAutoFit/>
              </a:bodyPr>
              <a:lstStyle/>
              <a:p>
                <a:pPr defTabSz="1088473"/>
                <a:r>
                  <a:rPr lang="en-US" sz="2333" dirty="0">
                    <a:solidFill>
                      <a:srgbClr val="000000"/>
                    </a:solidFill>
                    <a:latin typeface="Arial"/>
                    <a:ea typeface="Calibri" panose="020F0502020204030204" pitchFamily="34" charset="0"/>
                  </a:rPr>
                  <a:t>where  </a:t>
                </a:r>
                <a14:m>
                  <m:oMath xmlns:m="http://schemas.openxmlformats.org/officeDocument/2006/math">
                    <m:sSub>
                      <m:sSub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𝑣</m:t>
                        </m:r>
                      </m:sub>
                    </m:sSub>
                    <m:d>
                      <m:d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333"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𝑣</m:t>
                        </m:r>
                      </m:e>
                    </m:d>
                  </m:oMath>
                </a14:m>
                <a:r>
                  <a:rPr lang="en-US" sz="2333" dirty="0">
                    <a:solidFill>
                      <a:srgbClr val="212121"/>
                    </a:solidFill>
                    <a:latin typeface="Arial"/>
                    <a:ea typeface="Malgun Gothic" panose="020B0503020000020004" pitchFamily="34" charset="-127"/>
                  </a:rPr>
                  <a:t> </a:t>
                </a:r>
                <a:r>
                  <a:rPr lang="en-US" sz="2333" dirty="0">
                    <a:solidFill>
                      <a:srgbClr val="000000"/>
                    </a:solidFill>
                    <a:latin typeface="Arial"/>
                    <a:ea typeface="Calibri" panose="020F0502020204030204" pitchFamily="34" charset="0"/>
                  </a:rPr>
                  <a:t>is the probability density function for hurricane wind speed </a:t>
                </a:r>
                <a:r>
                  <a:rPr lang="en-US" sz="2333" dirty="0">
                    <a:solidFill>
                      <a:srgbClr val="212121"/>
                    </a:solidFill>
                    <a:latin typeface="Arial"/>
                    <a:ea typeface="Malgun Gothic" panose="020B0503020000020004" pitchFamily="34" charset="-127"/>
                  </a:rPr>
                  <a:t>obtained </a:t>
                </a:r>
                <a:r>
                  <a:rPr lang="en-US" sz="2333" dirty="0">
                    <a:solidFill>
                      <a:srgbClr val="000000"/>
                    </a:solidFill>
                    <a:latin typeface="Arial"/>
                    <a:ea typeface="Calibri" panose="020F0502020204030204" pitchFamily="34" charset="0"/>
                  </a:rPr>
                  <a:t>literature</a:t>
                </a:r>
                <a:endParaRPr lang="en-US" sz="2167" dirty="0">
                  <a:solidFill>
                    <a:srgbClr val="000000"/>
                  </a:solidFill>
                  <a:latin typeface="Arial"/>
                </a:endParaRPr>
              </a:p>
            </p:txBody>
          </p:sp>
        </mc:Choice>
        <mc:Fallback>
          <p:sp>
            <p:nvSpPr>
              <p:cNvPr id="2" name="Rectangle 1">
                <a:extLst>
                  <a:ext uri="{FF2B5EF4-FFF2-40B4-BE49-F238E27FC236}">
                    <a16:creationId xmlns:a16="http://schemas.microsoft.com/office/drawing/2014/main" id="{95A233B4-089F-48D1-9465-87CF553E144B}"/>
                  </a:ext>
                </a:extLst>
              </p:cNvPr>
              <p:cNvSpPr>
                <a:spLocks noRot="1" noChangeAspect="1" noMove="1" noResize="1" noEditPoints="1" noAdjustHandles="1" noChangeArrowheads="1" noChangeShapeType="1" noTextEdit="1"/>
              </p:cNvSpPr>
              <p:nvPr/>
            </p:nvSpPr>
            <p:spPr>
              <a:xfrm>
                <a:off x="201083" y="2766707"/>
                <a:ext cx="3923953" cy="1528367"/>
              </a:xfrm>
              <a:prstGeom prst="rect">
                <a:avLst/>
              </a:prstGeom>
              <a:blipFill>
                <a:blip r:embed="rId4"/>
                <a:stretch>
                  <a:fillRect l="-2329" t="-3586" b="-7570"/>
                </a:stretch>
              </a:blipFill>
            </p:spPr>
            <p:txBody>
              <a:bodyPr/>
              <a:lstStyle/>
              <a:p>
                <a:r>
                  <a:rPr lang="en-US">
                    <a:noFill/>
                  </a:rPr>
                  <a:t> </a:t>
                </a:r>
              </a:p>
            </p:txBody>
          </p:sp>
        </mc:Fallback>
      </mc:AlternateContent>
      <p:pic>
        <p:nvPicPr>
          <p:cNvPr id="6" name="Picture 5" descr="C:\Users\gkaka\Dropbox\Publication 4- Journal of Structural Engineering\Journal of Structural Engineering\Figures\prob_hermine.png">
            <a:extLst>
              <a:ext uri="{FF2B5EF4-FFF2-40B4-BE49-F238E27FC236}">
                <a16:creationId xmlns:a16="http://schemas.microsoft.com/office/drawing/2014/main" id="{9D6E55C7-EE5F-413D-857C-428FA2EF1F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8" t="85139" r="85017" b="1991"/>
          <a:stretch/>
        </p:blipFill>
        <p:spPr bwMode="auto">
          <a:xfrm>
            <a:off x="1397001" y="4279942"/>
            <a:ext cx="2319454" cy="2286000"/>
          </a:xfrm>
          <a:prstGeom prst="rect">
            <a:avLst/>
          </a:prstGeom>
          <a:noFill/>
          <a:ln>
            <a:noFill/>
          </a:ln>
        </p:spPr>
      </p:pic>
    </p:spTree>
    <p:extLst>
      <p:ext uri="{BB962C8B-B14F-4D97-AF65-F5344CB8AC3E}">
        <p14:creationId xmlns:p14="http://schemas.microsoft.com/office/powerpoint/2010/main" val="204412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15B7CB-A72C-4D93-9576-65E45600DF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6832" y="537367"/>
            <a:ext cx="9552076" cy="3810000"/>
          </a:xfrm>
          <a:prstGeom prst="rect">
            <a:avLst/>
          </a:prstGeom>
          <a:noFill/>
          <a:ln>
            <a:noFill/>
          </a:ln>
        </p:spPr>
      </p:pic>
      <p:sp>
        <p:nvSpPr>
          <p:cNvPr id="6" name="Rectangle 5">
            <a:extLst>
              <a:ext uri="{FF2B5EF4-FFF2-40B4-BE49-F238E27FC236}">
                <a16:creationId xmlns:a16="http://schemas.microsoft.com/office/drawing/2014/main" id="{EADBDE30-3CD7-4939-BFA0-9DB63FE9A108}"/>
              </a:ext>
            </a:extLst>
          </p:cNvPr>
          <p:cNvSpPr/>
          <p:nvPr/>
        </p:nvSpPr>
        <p:spPr>
          <a:xfrm>
            <a:off x="5679085" y="4822658"/>
            <a:ext cx="864339" cy="425822"/>
          </a:xfrm>
          <a:prstGeom prst="rect">
            <a:avLst/>
          </a:prstGeom>
        </p:spPr>
        <p:txBody>
          <a:bodyPr wrap="none">
            <a:spAutoFit/>
          </a:bodyPr>
          <a:lstStyle/>
          <a:p>
            <a:pPr defTabSz="1088473"/>
            <a:r>
              <a:rPr lang="pl-PL" sz="2167" dirty="0">
                <a:solidFill>
                  <a:srgbClr val="000000"/>
                </a:solidFill>
                <a:latin typeface="Arial"/>
              </a:rPr>
              <a:t>QUVI</a:t>
            </a:r>
            <a:endParaRPr lang="en-US" sz="2167" dirty="0">
              <a:solidFill>
                <a:srgbClr val="000000"/>
              </a:solidFill>
              <a:latin typeface="Arial"/>
            </a:endParaRPr>
          </a:p>
        </p:txBody>
      </p:sp>
    </p:spTree>
    <p:extLst>
      <p:ext uri="{BB962C8B-B14F-4D97-AF65-F5344CB8AC3E}">
        <p14:creationId xmlns:p14="http://schemas.microsoft.com/office/powerpoint/2010/main" val="292442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9C2FE-FD93-41B1-925C-862C98F18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6989" y="1078789"/>
            <a:ext cx="9552076" cy="3810000"/>
          </a:xfrm>
          <a:prstGeom prst="rect">
            <a:avLst/>
          </a:prstGeom>
          <a:noFill/>
          <a:ln>
            <a:noFill/>
          </a:ln>
        </p:spPr>
      </p:pic>
      <p:sp>
        <p:nvSpPr>
          <p:cNvPr id="3" name="Rectangle 2">
            <a:extLst>
              <a:ext uri="{FF2B5EF4-FFF2-40B4-BE49-F238E27FC236}">
                <a16:creationId xmlns:a16="http://schemas.microsoft.com/office/drawing/2014/main" id="{DF287676-F779-41EE-9C7D-062A896A4DF2}"/>
              </a:ext>
            </a:extLst>
          </p:cNvPr>
          <p:cNvSpPr/>
          <p:nvPr/>
        </p:nvSpPr>
        <p:spPr>
          <a:xfrm>
            <a:off x="5725172" y="5193632"/>
            <a:ext cx="771365" cy="425822"/>
          </a:xfrm>
          <a:prstGeom prst="rect">
            <a:avLst/>
          </a:prstGeom>
        </p:spPr>
        <p:txBody>
          <a:bodyPr wrap="none">
            <a:spAutoFit/>
          </a:bodyPr>
          <a:lstStyle/>
          <a:p>
            <a:pPr defTabSz="1088473"/>
            <a:r>
              <a:rPr lang="pl-PL" sz="2167" dirty="0">
                <a:solidFill>
                  <a:srgbClr val="000000"/>
                </a:solidFill>
                <a:latin typeface="Arial"/>
              </a:rPr>
              <a:t>LIST</a:t>
            </a:r>
            <a:endParaRPr lang="en-US" sz="2167" dirty="0">
              <a:solidFill>
                <a:srgbClr val="000000"/>
              </a:solidFill>
              <a:latin typeface="Arial"/>
            </a:endParaRPr>
          </a:p>
        </p:txBody>
      </p:sp>
    </p:spTree>
    <p:extLst>
      <p:ext uri="{BB962C8B-B14F-4D97-AF65-F5344CB8AC3E}">
        <p14:creationId xmlns:p14="http://schemas.microsoft.com/office/powerpoint/2010/main" val="224237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2"/>
          </p:nvPr>
        </p:nvSpPr>
        <p:spPr>
          <a:xfrm>
            <a:off x="190500" y="1392767"/>
            <a:ext cx="2667000" cy="4953000"/>
          </a:xfrm>
        </p:spPr>
        <p:txBody>
          <a:bodyPr/>
          <a:lstStyle/>
          <a:p>
            <a:r>
              <a:rPr lang="en-US" dirty="0"/>
              <a:t>Probability of road closure in city of Tallahassee during the Herminie</a:t>
            </a:r>
          </a:p>
        </p:txBody>
      </p:sp>
      <p:pic>
        <p:nvPicPr>
          <p:cNvPr id="5" name="Picture 4" descr="C:\Users\gkaka\Dropbox\Publication 4- Journal of Structural Engineering\Journal of Structural Engineering\Figures\prob_hermine.png">
            <a:extLst>
              <a:ext uri="{FF2B5EF4-FFF2-40B4-BE49-F238E27FC236}">
                <a16:creationId xmlns:a16="http://schemas.microsoft.com/office/drawing/2014/main" id="{5250765B-7655-4B54-BA77-8E0AEC18D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612" t="66621"/>
          <a:stretch/>
        </p:blipFill>
        <p:spPr bwMode="auto">
          <a:xfrm>
            <a:off x="4097979" y="196850"/>
            <a:ext cx="6450658" cy="6477000"/>
          </a:xfrm>
          <a:prstGeom prst="rect">
            <a:avLst/>
          </a:prstGeom>
          <a:noFill/>
          <a:ln>
            <a:noFill/>
          </a:ln>
        </p:spPr>
      </p:pic>
      <p:pic>
        <p:nvPicPr>
          <p:cNvPr id="6" name="Picture 5" descr="C:\Users\gkaka\Dropbox\Publication 4- Journal of Structural Engineering\Journal of Structural Engineering\Figures\prob_hermine.png">
            <a:extLst>
              <a:ext uri="{FF2B5EF4-FFF2-40B4-BE49-F238E27FC236}">
                <a16:creationId xmlns:a16="http://schemas.microsoft.com/office/drawing/2014/main" id="{40D1B106-1D55-47D0-81B4-C900347786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71" t="84723" r="85005" b="2058"/>
          <a:stretch/>
        </p:blipFill>
        <p:spPr bwMode="auto">
          <a:xfrm>
            <a:off x="385649" y="4191340"/>
            <a:ext cx="2276703" cy="2286000"/>
          </a:xfrm>
          <a:prstGeom prst="rect">
            <a:avLst/>
          </a:prstGeom>
          <a:noFill/>
          <a:ln>
            <a:noFill/>
          </a:ln>
        </p:spPr>
      </p:pic>
    </p:spTree>
    <p:extLst>
      <p:ext uri="{BB962C8B-B14F-4D97-AF65-F5344CB8AC3E}">
        <p14:creationId xmlns:p14="http://schemas.microsoft.com/office/powerpoint/2010/main" val="325669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B1CD4-BAB8-47AE-82C2-4B2CE5D2ED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7463" y="858209"/>
            <a:ext cx="9552076" cy="3810000"/>
          </a:xfrm>
          <a:prstGeom prst="rect">
            <a:avLst/>
          </a:prstGeom>
          <a:noFill/>
          <a:ln>
            <a:noFill/>
          </a:ln>
        </p:spPr>
      </p:pic>
      <p:sp>
        <p:nvSpPr>
          <p:cNvPr id="3" name="Rectangle 2">
            <a:extLst>
              <a:ext uri="{FF2B5EF4-FFF2-40B4-BE49-F238E27FC236}">
                <a16:creationId xmlns:a16="http://schemas.microsoft.com/office/drawing/2014/main" id="{16DB1C94-D847-4946-87C6-4820064BA8D0}"/>
              </a:ext>
            </a:extLst>
          </p:cNvPr>
          <p:cNvSpPr/>
          <p:nvPr/>
        </p:nvSpPr>
        <p:spPr>
          <a:xfrm>
            <a:off x="6144569" y="4968395"/>
            <a:ext cx="833883" cy="425822"/>
          </a:xfrm>
          <a:prstGeom prst="rect">
            <a:avLst/>
          </a:prstGeom>
        </p:spPr>
        <p:txBody>
          <a:bodyPr wrap="none">
            <a:spAutoFit/>
          </a:bodyPr>
          <a:lstStyle/>
          <a:p>
            <a:pPr defTabSz="1088473"/>
            <a:r>
              <a:rPr lang="pl-PL" sz="2167" dirty="0">
                <a:solidFill>
                  <a:srgbClr val="000000"/>
                </a:solidFill>
                <a:latin typeface="Arial"/>
              </a:rPr>
              <a:t>PIEC</a:t>
            </a:r>
            <a:endParaRPr lang="en-US" sz="2167" dirty="0">
              <a:solidFill>
                <a:srgbClr val="000000"/>
              </a:solidFill>
              <a:latin typeface="Arial"/>
            </a:endParaRPr>
          </a:p>
        </p:txBody>
      </p:sp>
    </p:spTree>
    <p:extLst>
      <p:ext uri="{BB962C8B-B14F-4D97-AF65-F5344CB8AC3E}">
        <p14:creationId xmlns:p14="http://schemas.microsoft.com/office/powerpoint/2010/main" val="315879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76482-5BD4-42E7-9E4A-9EDC01694B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8226" y="898314"/>
            <a:ext cx="9552076" cy="3810000"/>
          </a:xfrm>
          <a:prstGeom prst="rect">
            <a:avLst/>
          </a:prstGeom>
          <a:noFill/>
          <a:ln>
            <a:noFill/>
          </a:ln>
        </p:spPr>
      </p:pic>
      <p:sp>
        <p:nvSpPr>
          <p:cNvPr id="3" name="Rectangle 2">
            <a:extLst>
              <a:ext uri="{FF2B5EF4-FFF2-40B4-BE49-F238E27FC236}">
                <a16:creationId xmlns:a16="http://schemas.microsoft.com/office/drawing/2014/main" id="{57174769-C315-4B59-8563-857D3597B8C5}"/>
              </a:ext>
            </a:extLst>
          </p:cNvPr>
          <p:cNvSpPr/>
          <p:nvPr/>
        </p:nvSpPr>
        <p:spPr>
          <a:xfrm>
            <a:off x="6096000" y="5168922"/>
            <a:ext cx="782778" cy="425822"/>
          </a:xfrm>
          <a:prstGeom prst="rect">
            <a:avLst/>
          </a:prstGeom>
        </p:spPr>
        <p:txBody>
          <a:bodyPr wrap="none">
            <a:spAutoFit/>
          </a:bodyPr>
          <a:lstStyle/>
          <a:p>
            <a:pPr defTabSz="1088473"/>
            <a:r>
              <a:rPr lang="pl-PL" sz="2167" dirty="0">
                <a:solidFill>
                  <a:srgbClr val="000000"/>
                </a:solidFill>
                <a:latin typeface="Arial"/>
              </a:rPr>
              <a:t>PITA</a:t>
            </a:r>
            <a:endParaRPr lang="en-US" sz="2167" dirty="0">
              <a:solidFill>
                <a:srgbClr val="000000"/>
              </a:solidFill>
              <a:latin typeface="Arial"/>
            </a:endParaRPr>
          </a:p>
        </p:txBody>
      </p:sp>
    </p:spTree>
    <p:extLst>
      <p:ext uri="{BB962C8B-B14F-4D97-AF65-F5344CB8AC3E}">
        <p14:creationId xmlns:p14="http://schemas.microsoft.com/office/powerpoint/2010/main" val="250582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DBDE30-3CD7-4939-BFA0-9DB63FE9A108}"/>
              </a:ext>
            </a:extLst>
          </p:cNvPr>
          <p:cNvSpPr/>
          <p:nvPr/>
        </p:nvSpPr>
        <p:spPr>
          <a:xfrm>
            <a:off x="5679085" y="5233027"/>
            <a:ext cx="864339" cy="425822"/>
          </a:xfrm>
          <a:prstGeom prst="rect">
            <a:avLst/>
          </a:prstGeom>
        </p:spPr>
        <p:txBody>
          <a:bodyPr wrap="none">
            <a:spAutoFit/>
          </a:bodyPr>
          <a:lstStyle/>
          <a:p>
            <a:pPr defTabSz="1088473"/>
            <a:r>
              <a:rPr lang="pl-PL" sz="2167" dirty="0">
                <a:solidFill>
                  <a:srgbClr val="000000"/>
                </a:solidFill>
                <a:latin typeface="Arial"/>
              </a:rPr>
              <a:t>QUVI</a:t>
            </a:r>
            <a:endParaRPr lang="en-US" sz="2167" dirty="0">
              <a:solidFill>
                <a:srgbClr val="000000"/>
              </a:solidFill>
              <a:latin typeface="Arial"/>
            </a:endParaRPr>
          </a:p>
        </p:txBody>
      </p:sp>
      <p:pic>
        <p:nvPicPr>
          <p:cNvPr id="4" name="Picture 3">
            <a:extLst>
              <a:ext uri="{FF2B5EF4-FFF2-40B4-BE49-F238E27FC236}">
                <a16:creationId xmlns:a16="http://schemas.microsoft.com/office/drawing/2014/main" id="{330C4722-D2EC-45F8-8B96-B181956C9F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6715" y="356169"/>
            <a:ext cx="5494736" cy="4572000"/>
          </a:xfrm>
          <a:prstGeom prst="rect">
            <a:avLst/>
          </a:prstGeom>
          <a:noFill/>
          <a:ln>
            <a:noFill/>
          </a:ln>
        </p:spPr>
      </p:pic>
    </p:spTree>
    <p:extLst>
      <p:ext uri="{BB962C8B-B14F-4D97-AF65-F5344CB8AC3E}">
        <p14:creationId xmlns:p14="http://schemas.microsoft.com/office/powerpoint/2010/main" val="25269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287676-F779-41EE-9C7D-062A896A4DF2}"/>
              </a:ext>
            </a:extLst>
          </p:cNvPr>
          <p:cNvSpPr/>
          <p:nvPr/>
        </p:nvSpPr>
        <p:spPr>
          <a:xfrm>
            <a:off x="5725172" y="5193632"/>
            <a:ext cx="771365" cy="425822"/>
          </a:xfrm>
          <a:prstGeom prst="rect">
            <a:avLst/>
          </a:prstGeom>
        </p:spPr>
        <p:txBody>
          <a:bodyPr wrap="none">
            <a:spAutoFit/>
          </a:bodyPr>
          <a:lstStyle/>
          <a:p>
            <a:pPr defTabSz="1088473"/>
            <a:r>
              <a:rPr lang="pl-PL" sz="2167" dirty="0">
                <a:solidFill>
                  <a:srgbClr val="000000"/>
                </a:solidFill>
                <a:latin typeface="Arial"/>
              </a:rPr>
              <a:t>LIST</a:t>
            </a:r>
            <a:endParaRPr lang="en-US" sz="2167" dirty="0">
              <a:solidFill>
                <a:srgbClr val="000000"/>
              </a:solidFill>
              <a:latin typeface="Arial"/>
            </a:endParaRPr>
          </a:p>
        </p:txBody>
      </p:sp>
      <p:pic>
        <p:nvPicPr>
          <p:cNvPr id="4" name="Picture 3">
            <a:extLst>
              <a:ext uri="{FF2B5EF4-FFF2-40B4-BE49-F238E27FC236}">
                <a16:creationId xmlns:a16="http://schemas.microsoft.com/office/drawing/2014/main" id="{7B0A04B4-0D6F-45DE-A4F8-8941B074E1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2472" y="306038"/>
            <a:ext cx="5494736" cy="4572000"/>
          </a:xfrm>
          <a:prstGeom prst="rect">
            <a:avLst/>
          </a:prstGeom>
          <a:noFill/>
          <a:ln>
            <a:noFill/>
          </a:ln>
        </p:spPr>
      </p:pic>
    </p:spTree>
    <p:extLst>
      <p:ext uri="{BB962C8B-B14F-4D97-AF65-F5344CB8AC3E}">
        <p14:creationId xmlns:p14="http://schemas.microsoft.com/office/powerpoint/2010/main" val="124493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DB1C94-D847-4946-87C6-4820064BA8D0}"/>
              </a:ext>
            </a:extLst>
          </p:cNvPr>
          <p:cNvSpPr/>
          <p:nvPr/>
        </p:nvSpPr>
        <p:spPr>
          <a:xfrm>
            <a:off x="5743016" y="5068658"/>
            <a:ext cx="833883" cy="425822"/>
          </a:xfrm>
          <a:prstGeom prst="rect">
            <a:avLst/>
          </a:prstGeom>
        </p:spPr>
        <p:txBody>
          <a:bodyPr wrap="none">
            <a:spAutoFit/>
          </a:bodyPr>
          <a:lstStyle/>
          <a:p>
            <a:pPr defTabSz="1088473"/>
            <a:r>
              <a:rPr lang="pl-PL" sz="2167" dirty="0">
                <a:solidFill>
                  <a:srgbClr val="000000"/>
                </a:solidFill>
                <a:latin typeface="Arial"/>
              </a:rPr>
              <a:t>PIEC</a:t>
            </a:r>
            <a:endParaRPr lang="en-US" sz="2167" dirty="0">
              <a:solidFill>
                <a:srgbClr val="000000"/>
              </a:solidFill>
              <a:latin typeface="Arial"/>
            </a:endParaRPr>
          </a:p>
        </p:txBody>
      </p:sp>
      <p:pic>
        <p:nvPicPr>
          <p:cNvPr id="4" name="Picture 3">
            <a:extLst>
              <a:ext uri="{FF2B5EF4-FFF2-40B4-BE49-F238E27FC236}">
                <a16:creationId xmlns:a16="http://schemas.microsoft.com/office/drawing/2014/main" id="{053952BB-7100-4331-975C-284D33AF18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632" y="346143"/>
            <a:ext cx="5494736" cy="4572000"/>
          </a:xfrm>
          <a:prstGeom prst="rect">
            <a:avLst/>
          </a:prstGeom>
          <a:noFill/>
          <a:ln>
            <a:noFill/>
          </a:ln>
        </p:spPr>
      </p:pic>
    </p:spTree>
    <p:extLst>
      <p:ext uri="{BB962C8B-B14F-4D97-AF65-F5344CB8AC3E}">
        <p14:creationId xmlns:p14="http://schemas.microsoft.com/office/powerpoint/2010/main" val="3144127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174769-C315-4B59-8563-857D3597B8C5}"/>
              </a:ext>
            </a:extLst>
          </p:cNvPr>
          <p:cNvSpPr/>
          <p:nvPr/>
        </p:nvSpPr>
        <p:spPr>
          <a:xfrm>
            <a:off x="6096000" y="5168922"/>
            <a:ext cx="782778" cy="425822"/>
          </a:xfrm>
          <a:prstGeom prst="rect">
            <a:avLst/>
          </a:prstGeom>
        </p:spPr>
        <p:txBody>
          <a:bodyPr wrap="none">
            <a:spAutoFit/>
          </a:bodyPr>
          <a:lstStyle/>
          <a:p>
            <a:pPr defTabSz="1088473"/>
            <a:r>
              <a:rPr lang="pl-PL" sz="2167" dirty="0">
                <a:solidFill>
                  <a:srgbClr val="000000"/>
                </a:solidFill>
                <a:latin typeface="Arial"/>
              </a:rPr>
              <a:t>PITA</a:t>
            </a:r>
            <a:endParaRPr lang="en-US" sz="2167" dirty="0">
              <a:solidFill>
                <a:srgbClr val="000000"/>
              </a:solidFill>
              <a:latin typeface="Arial"/>
            </a:endParaRPr>
          </a:p>
        </p:txBody>
      </p:sp>
      <p:pic>
        <p:nvPicPr>
          <p:cNvPr id="4" name="Picture 3">
            <a:extLst>
              <a:ext uri="{FF2B5EF4-FFF2-40B4-BE49-F238E27FC236}">
                <a16:creationId xmlns:a16="http://schemas.microsoft.com/office/drawing/2014/main" id="{BCA5B2FA-B128-454F-9B1C-60B06C6484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632" y="265933"/>
            <a:ext cx="5494736" cy="4572000"/>
          </a:xfrm>
          <a:prstGeom prst="rect">
            <a:avLst/>
          </a:prstGeom>
          <a:noFill/>
          <a:ln>
            <a:noFill/>
          </a:ln>
        </p:spPr>
      </p:pic>
    </p:spTree>
    <p:extLst>
      <p:ext uri="{BB962C8B-B14F-4D97-AF65-F5344CB8AC3E}">
        <p14:creationId xmlns:p14="http://schemas.microsoft.com/office/powerpoint/2010/main" val="2201187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2"/>
          </p:nvPr>
        </p:nvSpPr>
        <p:spPr>
          <a:xfrm>
            <a:off x="190500" y="1392767"/>
            <a:ext cx="2667000" cy="4953000"/>
          </a:xfrm>
        </p:spPr>
        <p:txBody>
          <a:bodyPr/>
          <a:lstStyle/>
          <a:p>
            <a:r>
              <a:rPr lang="en-US" dirty="0"/>
              <a:t>Tree debris estimation</a:t>
            </a:r>
          </a:p>
          <a:p>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E6083DF-398E-485A-8B67-816997755D94}"/>
                  </a:ext>
                </a:extLst>
              </p:cNvPr>
              <p:cNvSpPr/>
              <p:nvPr/>
            </p:nvSpPr>
            <p:spPr>
              <a:xfrm>
                <a:off x="32198" y="2608606"/>
                <a:ext cx="3199081" cy="1029705"/>
              </a:xfrm>
              <a:prstGeom prst="rect">
                <a:avLst/>
              </a:prstGeom>
            </p:spPr>
            <p:txBody>
              <a:bodyPr wrap="non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𝑀</m:t>
                          </m:r>
                        </m:e>
                        <m:sub>
                          <m:r>
                            <a:rPr lang="en-US" sz="2167" i="1">
                              <a:solidFill>
                                <a:prstClr val="white"/>
                              </a:solidFill>
                              <a:latin typeface="Cambria Math" panose="02040503050406030204" pitchFamily="18" charset="0"/>
                            </a:rPr>
                            <m:t>𝑓</m:t>
                          </m:r>
                        </m:sub>
                      </m:sSub>
                      <m:r>
                        <a:rPr lang="en-US" sz="2167">
                          <a:solidFill>
                            <a:prstClr val="white"/>
                          </a:solidFill>
                          <a:latin typeface="Cambria Math" panose="02040503050406030204" pitchFamily="18" charset="0"/>
                        </a:rPr>
                        <m:t>(</m:t>
                      </m:r>
                      <m:r>
                        <a:rPr lang="en-US" sz="2167" i="1">
                          <a:solidFill>
                            <a:prstClr val="white"/>
                          </a:solidFill>
                          <a:latin typeface="Cambria Math" panose="02040503050406030204" pitchFamily="18" charset="0"/>
                        </a:rPr>
                        <m:t>𝑣</m:t>
                      </m:r>
                      <m:r>
                        <a:rPr lang="en-US" sz="2167">
                          <a:solidFill>
                            <a:prstClr val="white"/>
                          </a:solidFill>
                          <a:latin typeface="Cambria Math" panose="02040503050406030204" pitchFamily="18" charset="0"/>
                        </a:rPr>
                        <m:t>)=</m:t>
                      </m:r>
                      <m:nary>
                        <m:naryPr>
                          <m:chr m:val="∑"/>
                          <m:limLoc m:val="undOvr"/>
                          <m:ctrlPr>
                            <a:rPr lang="en-US" sz="2167" i="1">
                              <a:solidFill>
                                <a:prstClr val="white"/>
                              </a:solidFill>
                              <a:latin typeface="Cambria Math" panose="02040503050406030204" pitchFamily="18" charset="0"/>
                            </a:rPr>
                          </m:ctrlPr>
                        </m:naryPr>
                        <m:sub>
                          <m:r>
                            <a:rPr lang="en-US" sz="2167" i="1">
                              <a:solidFill>
                                <a:prstClr val="white"/>
                              </a:solidFill>
                              <a:latin typeface="Cambria Math" panose="02040503050406030204" pitchFamily="18" charset="0"/>
                            </a:rPr>
                            <m:t>𝑖</m:t>
                          </m:r>
                          <m:r>
                            <a:rPr lang="en-US" sz="2167">
                              <a:solidFill>
                                <a:prstClr val="white"/>
                              </a:solidFill>
                              <a:latin typeface="Cambria Math" panose="02040503050406030204" pitchFamily="18" charset="0"/>
                            </a:rPr>
                            <m:t>=1</m:t>
                          </m:r>
                        </m:sub>
                        <m:sup>
                          <m:r>
                            <a:rPr lang="en-US" sz="2167" i="1">
                              <a:solidFill>
                                <a:prstClr val="white"/>
                              </a:solidFill>
                              <a:latin typeface="Cambria Math" panose="02040503050406030204" pitchFamily="18" charset="0"/>
                            </a:rPr>
                            <m:t>𝑁</m:t>
                          </m:r>
                        </m:sup>
                        <m:e>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𝐹</m:t>
                              </m:r>
                            </m:e>
                            <m:sub>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𝑅</m:t>
                                  </m:r>
                                </m:e>
                                <m:sub>
                                  <m:r>
                                    <a:rPr lang="en-US" sz="2167" i="1">
                                      <a:solidFill>
                                        <a:prstClr val="white"/>
                                      </a:solidFill>
                                      <a:latin typeface="Cambria Math" panose="02040503050406030204" pitchFamily="18" charset="0"/>
                                    </a:rPr>
                                    <m:t>𝑖</m:t>
                                  </m:r>
                                </m:sub>
                              </m:sSub>
                            </m:sub>
                          </m:sSub>
                          <m:r>
                            <a:rPr lang="en-US" sz="2167">
                              <a:solidFill>
                                <a:prstClr val="white"/>
                              </a:solidFill>
                              <a:latin typeface="Cambria Math" panose="02040503050406030204" pitchFamily="18" charset="0"/>
                            </a:rPr>
                            <m:t>(</m:t>
                          </m:r>
                          <m:r>
                            <a:rPr lang="en-US" sz="2167" i="1">
                              <a:solidFill>
                                <a:prstClr val="white"/>
                              </a:solidFill>
                              <a:latin typeface="Cambria Math" panose="02040503050406030204" pitchFamily="18" charset="0"/>
                            </a:rPr>
                            <m:t>𝑣</m:t>
                          </m:r>
                          <m:r>
                            <a:rPr lang="en-US" sz="2167">
                              <a:solidFill>
                                <a:prstClr val="white"/>
                              </a:solidFill>
                              <a:latin typeface="Cambria Math" panose="02040503050406030204" pitchFamily="18" charset="0"/>
                            </a:rPr>
                            <m:t>)∙</m:t>
                          </m:r>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𝑚</m:t>
                              </m:r>
                            </m:e>
                            <m:sub>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𝑓</m:t>
                                  </m:r>
                                </m:e>
                                <m:sub>
                                  <m:r>
                                    <a:rPr lang="en-US" sz="2167" i="1">
                                      <a:solidFill>
                                        <a:prstClr val="white"/>
                                      </a:solidFill>
                                      <a:latin typeface="Cambria Math" panose="02040503050406030204" pitchFamily="18" charset="0"/>
                                    </a:rPr>
                                    <m:t>𝑖</m:t>
                                  </m:r>
                                </m:sub>
                              </m:sSub>
                            </m:sub>
                          </m:sSub>
                        </m:e>
                      </m:nary>
                      <m:r>
                        <a:rPr lang="en-US" sz="2167">
                          <a:solidFill>
                            <a:srgbClr val="000000"/>
                          </a:solidFill>
                          <a:latin typeface="Cambria Math" panose="02040503050406030204" pitchFamily="18" charset="0"/>
                        </a:rPr>
                        <m:t> </m:t>
                      </m:r>
                    </m:oMath>
                  </m:oMathPara>
                </a14:m>
                <a:endParaRPr lang="en-US" sz="2167" dirty="0">
                  <a:solidFill>
                    <a:srgbClr val="000000"/>
                  </a:solidFill>
                  <a:latin typeface="Arial"/>
                </a:endParaRPr>
              </a:p>
            </p:txBody>
          </p:sp>
        </mc:Choice>
        <mc:Fallback>
          <p:sp>
            <p:nvSpPr>
              <p:cNvPr id="2" name="Rectangle 1">
                <a:extLst>
                  <a:ext uri="{FF2B5EF4-FFF2-40B4-BE49-F238E27FC236}">
                    <a16:creationId xmlns:a16="http://schemas.microsoft.com/office/drawing/2014/main" id="{1E6083DF-398E-485A-8B67-816997755D94}"/>
                  </a:ext>
                </a:extLst>
              </p:cNvPr>
              <p:cNvSpPr>
                <a:spLocks noRot="1" noChangeAspect="1" noMove="1" noResize="1" noEditPoints="1" noAdjustHandles="1" noChangeArrowheads="1" noChangeShapeType="1" noTextEdit="1"/>
              </p:cNvSpPr>
              <p:nvPr/>
            </p:nvSpPr>
            <p:spPr>
              <a:xfrm>
                <a:off x="32198" y="2608606"/>
                <a:ext cx="3199081" cy="1029705"/>
              </a:xfrm>
              <a:prstGeom prst="rect">
                <a:avLst/>
              </a:prstGeom>
              <a:blipFill>
                <a:blip r:embed="rId2"/>
                <a:stretch>
                  <a:fillRect/>
                </a:stretch>
              </a:blipFill>
            </p:spPr>
            <p:txBody>
              <a:bodyPr/>
              <a:lstStyle/>
              <a:p>
                <a:r>
                  <a:rPr lang="en-US">
                    <a:noFill/>
                  </a:rPr>
                  <a:t> </a:t>
                </a:r>
              </a:p>
            </p:txBody>
          </p:sp>
        </mc:Fallback>
      </mc:AlternateContent>
      <p:pic>
        <p:nvPicPr>
          <p:cNvPr id="7" name="Picture 6" descr="C:\Users\gkaka\Dropbox\Publication 4- Journal of Structural Engineering\Journal of Structural Engineering\Figures\weight_hermine.png">
            <a:extLst>
              <a:ext uri="{FF2B5EF4-FFF2-40B4-BE49-F238E27FC236}">
                <a16:creationId xmlns:a16="http://schemas.microsoft.com/office/drawing/2014/main" id="{125AB6E3-87D3-409A-9BC9-A9764C771F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860" t="74663"/>
          <a:stretch/>
        </p:blipFill>
        <p:spPr bwMode="auto">
          <a:xfrm>
            <a:off x="3521140" y="501650"/>
            <a:ext cx="7699144" cy="6096000"/>
          </a:xfrm>
          <a:prstGeom prst="rect">
            <a:avLst/>
          </a:prstGeom>
          <a:noFill/>
          <a:ln>
            <a:noFill/>
          </a:ln>
        </p:spPr>
      </p:pic>
      <p:pic>
        <p:nvPicPr>
          <p:cNvPr id="6" name="Picture 5" descr="C:\Users\gkaka\Dropbox\Publication 4- Journal of Structural Engineering\Journal of Structural Engineering\Figures\weight_hermine.png">
            <a:extLst>
              <a:ext uri="{FF2B5EF4-FFF2-40B4-BE49-F238E27FC236}">
                <a16:creationId xmlns:a16="http://schemas.microsoft.com/office/drawing/2014/main" id="{C956D07B-A84E-4566-A852-606163B576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 t="84838" r="82500" b="1932"/>
          <a:stretch/>
        </p:blipFill>
        <p:spPr bwMode="auto">
          <a:xfrm>
            <a:off x="190500" y="4322233"/>
            <a:ext cx="2677535" cy="2286000"/>
          </a:xfrm>
          <a:prstGeom prst="rect">
            <a:avLst/>
          </a:prstGeom>
          <a:noFill/>
          <a:ln>
            <a:noFill/>
          </a:ln>
        </p:spPr>
      </p:pic>
    </p:spTree>
    <p:extLst>
      <p:ext uri="{BB962C8B-B14F-4D97-AF65-F5344CB8AC3E}">
        <p14:creationId xmlns:p14="http://schemas.microsoft.com/office/powerpoint/2010/main" val="3601726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98395" y="-89466"/>
            <a:ext cx="8079205" cy="759157"/>
          </a:xfrm>
        </p:spPr>
        <p:txBody>
          <a:bodyPr/>
          <a:lstStyle/>
          <a:p>
            <a:r>
              <a:rPr lang="en-US" dirty="0"/>
              <a:t>Validation</a:t>
            </a:r>
          </a:p>
        </p:txBody>
      </p:sp>
      <p:sp>
        <p:nvSpPr>
          <p:cNvPr id="9" name="Content Placeholder 8"/>
          <p:cNvSpPr>
            <a:spLocks noGrp="1"/>
          </p:cNvSpPr>
          <p:nvPr>
            <p:ph type="body" sz="quarter" idx="12"/>
          </p:nvPr>
        </p:nvSpPr>
        <p:spPr>
          <a:xfrm>
            <a:off x="190500" y="1392767"/>
            <a:ext cx="2667000" cy="4953000"/>
          </a:xfrm>
        </p:spPr>
        <p:txBody>
          <a:bodyPr/>
          <a:lstStyle/>
          <a:p>
            <a:r>
              <a:rPr lang="en-US" dirty="0"/>
              <a:t>Probability of road closure in city of Tallahassee during the Herminie</a:t>
            </a:r>
          </a:p>
        </p:txBody>
      </p:sp>
      <p:pic>
        <p:nvPicPr>
          <p:cNvPr id="5" name="Picture 4" descr="C:\Users\gkaka\Dropbox\Publication 4- Journal of Structural Engineering\Journal of Structural Engineering\Figures\prob_hermine.png">
            <a:extLst>
              <a:ext uri="{FF2B5EF4-FFF2-40B4-BE49-F238E27FC236}">
                <a16:creationId xmlns:a16="http://schemas.microsoft.com/office/drawing/2014/main" id="{5250765B-7655-4B54-BA77-8E0AEC18D1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8395" y="0"/>
            <a:ext cx="6818856" cy="6848724"/>
          </a:xfrm>
          <a:prstGeom prst="rect">
            <a:avLst/>
          </a:prstGeom>
          <a:noFill/>
          <a:ln>
            <a:noFill/>
          </a:ln>
        </p:spPr>
      </p:pic>
      <p:pic>
        <p:nvPicPr>
          <p:cNvPr id="6" name="Picture 5" descr="C:\Users\gkaka\Dropbox\Publication 4- Journal of Structural Engineering\Journal of Structural Engineering\Figures\prob_hermine.png">
            <a:extLst>
              <a:ext uri="{FF2B5EF4-FFF2-40B4-BE49-F238E27FC236}">
                <a16:creationId xmlns:a16="http://schemas.microsoft.com/office/drawing/2014/main" id="{40D1B106-1D55-47D0-81B4-C900347786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71" t="84723" r="85005" b="2058"/>
          <a:stretch/>
        </p:blipFill>
        <p:spPr bwMode="auto">
          <a:xfrm>
            <a:off x="385649" y="4191340"/>
            <a:ext cx="2276703" cy="2286000"/>
          </a:xfrm>
          <a:prstGeom prst="rect">
            <a:avLst/>
          </a:prstGeom>
          <a:noFill/>
          <a:ln>
            <a:noFill/>
          </a:ln>
        </p:spPr>
      </p:pic>
    </p:spTree>
    <p:extLst>
      <p:ext uri="{BB962C8B-B14F-4D97-AF65-F5344CB8AC3E}">
        <p14:creationId xmlns:p14="http://schemas.microsoft.com/office/powerpoint/2010/main" val="46664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9000" y="129692"/>
            <a:ext cx="7848600" cy="759157"/>
          </a:xfrm>
        </p:spPr>
        <p:txBody>
          <a:bodyPr/>
          <a:lstStyle/>
          <a:p>
            <a:r>
              <a:rPr lang="en-US" dirty="0"/>
              <a:t>Tree model used for the fragility estimation</a:t>
            </a:r>
          </a:p>
        </p:txBody>
      </p:sp>
      <mc:AlternateContent xmlns:mc="http://schemas.openxmlformats.org/markup-compatibility/2006">
        <mc:Choice xmlns:a14="http://schemas.microsoft.com/office/drawing/2010/main" Requires="a14">
          <p:sp>
            <p:nvSpPr>
              <p:cNvPr id="9" name="Content Placeholder 8"/>
              <p:cNvSpPr>
                <a:spLocks noGrp="1"/>
              </p:cNvSpPr>
              <p:nvPr>
                <p:ph type="body" sz="quarter" idx="12"/>
              </p:nvPr>
            </p:nvSpPr>
            <p:spPr>
              <a:xfrm>
                <a:off x="148542" y="272992"/>
                <a:ext cx="2920335" cy="4953000"/>
              </a:xfrm>
            </p:spPr>
            <p:txBody>
              <a:bodyPr/>
              <a:lstStyle/>
              <a:p>
                <a:r>
                  <a:rPr lang="en-US" sz="2333" dirty="0">
                    <a:latin typeface="+mj-lt"/>
                    <a:ea typeface="Malgun Gothic" panose="020B0503020000020004" pitchFamily="34" charset="-127"/>
                  </a:rPr>
                  <a:t>1) Initialize the tree parameters from the regression </a:t>
                </a:r>
                <a14:m>
                  <m:oMath xmlns:m="http://schemas.openxmlformats.org/officeDocument/2006/math">
                    <m:r>
                      <a:rPr lang="en-US" sz="2333" i="1">
                        <a:latin typeface="Cambria Math" panose="02040503050406030204" pitchFamily="18" charset="0"/>
                        <a:ea typeface="Times New Roman" panose="02020603050405020304" pitchFamily="18" charset="0"/>
                        <a:cs typeface="Times New Roman" panose="02020603050405020304" pitchFamily="18" charset="0"/>
                      </a:rPr>
                      <m:t>𝑁</m:t>
                    </m:r>
                    <m:r>
                      <a:rPr lang="en-US" sz="2333" i="1">
                        <a:latin typeface="Cambria Math" panose="02040503050406030204" pitchFamily="18" charset="0"/>
                        <a:ea typeface="Times New Roman" panose="02020603050405020304" pitchFamily="18" charset="0"/>
                        <a:cs typeface="Times New Roman" panose="02020603050405020304" pitchFamily="18" charset="0"/>
                      </a:rPr>
                      <m:t>(</m:t>
                    </m:r>
                    <m:r>
                      <a:rPr lang="en-US" sz="2333" i="1">
                        <a:latin typeface="Cambria Math" panose="02040503050406030204" pitchFamily="18" charset="0"/>
                        <a:ea typeface="Times New Roman" panose="02020603050405020304" pitchFamily="18" charset="0"/>
                        <a:cs typeface="Times New Roman" panose="02020603050405020304" pitchFamily="18" charset="0"/>
                      </a:rPr>
                      <m:t>𝜇</m:t>
                    </m:r>
                    <m:r>
                      <a:rPr lang="en-US" sz="2333" i="1">
                        <a:latin typeface="Cambria Math" panose="02040503050406030204" pitchFamily="18" charset="0"/>
                        <a:ea typeface="Times New Roman" panose="02020603050405020304" pitchFamily="18" charset="0"/>
                        <a:cs typeface="Times New Roman" panose="02020603050405020304" pitchFamily="18" charset="0"/>
                      </a:rPr>
                      <m:t>=0, </m:t>
                    </m:r>
                    <m:sSup>
                      <m:sSupPr>
                        <m:ctrlPr>
                          <a:rPr lang="en-US" sz="2333"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333" i="1">
                            <a:latin typeface="Cambria Math" panose="02040503050406030204" pitchFamily="18" charset="0"/>
                            <a:ea typeface="Times New Roman" panose="02020603050405020304" pitchFamily="18" charset="0"/>
                            <a:cs typeface="Times New Roman" panose="02020603050405020304" pitchFamily="18" charset="0"/>
                          </a:rPr>
                          <m:t>𝜎</m:t>
                        </m:r>
                      </m:e>
                      <m:sup>
                        <m:r>
                          <a:rPr lang="en-US" sz="2333"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sz="2333" i="1">
                        <a:latin typeface="Cambria Math" panose="02040503050406030204" pitchFamily="18" charset="0"/>
                        <a:ea typeface="Times New Roman" panose="02020603050405020304" pitchFamily="18" charset="0"/>
                        <a:cs typeface="Times New Roman" panose="02020603050405020304" pitchFamily="18" charset="0"/>
                      </a:rPr>
                      <m:t>=</m:t>
                    </m:r>
                    <m:r>
                      <a:rPr lang="en-US" sz="2333" i="1">
                        <a:latin typeface="Cambria Math" panose="02040503050406030204" pitchFamily="18" charset="0"/>
                        <a:ea typeface="Times New Roman" panose="02020603050405020304" pitchFamily="18" charset="0"/>
                        <a:cs typeface="Times New Roman" panose="02020603050405020304" pitchFamily="18" charset="0"/>
                      </a:rPr>
                      <m:t>𝐶𝐼</m:t>
                    </m:r>
                    <m:r>
                      <a:rPr lang="en-US" sz="2333"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333"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333" i="1">
                            <a:latin typeface="Cambria Math" panose="02040503050406030204" pitchFamily="18" charset="0"/>
                            <a:ea typeface="Times New Roman" panose="02020603050405020304" pitchFamily="18" charset="0"/>
                            <a:cs typeface="Times New Roman" panose="02020603050405020304" pitchFamily="18" charset="0"/>
                          </a:rPr>
                          <m:t>𝑑</m:t>
                        </m:r>
                      </m:e>
                      <m:sub>
                        <m:r>
                          <a:rPr lang="en-US" sz="2333" i="1">
                            <a:latin typeface="Cambria Math" panose="02040503050406030204" pitchFamily="18" charset="0"/>
                            <a:ea typeface="Times New Roman" panose="02020603050405020304" pitchFamily="18" charset="0"/>
                            <a:cs typeface="Times New Roman" panose="02020603050405020304" pitchFamily="18" charset="0"/>
                          </a:rPr>
                          <m:t>𝑐𝑟</m:t>
                        </m:r>
                      </m:sub>
                    </m:sSub>
                    <m:r>
                      <a:rPr lang="en-US" sz="2333"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333" dirty="0">
                    <a:latin typeface="+mj-lt"/>
                    <a:ea typeface="Malgun Gothic" panose="020B0503020000020004" pitchFamily="34" charset="-127"/>
                  </a:rPr>
                  <a:t>; </a:t>
                </a:r>
              </a:p>
              <a:p>
                <a:r>
                  <a:rPr lang="en-US" sz="2333" dirty="0">
                    <a:latin typeface="+mj-lt"/>
                    <a:ea typeface="Malgun Gothic" panose="020B0503020000020004" pitchFamily="34" charset="-127"/>
                  </a:rPr>
                  <a:t>2) For each wind speed calculate the load and record if the tree was destroyed </a:t>
                </a:r>
              </a:p>
              <a:p>
                <a:r>
                  <a:rPr lang="en-US" sz="2333" dirty="0">
                    <a:latin typeface="+mj-lt"/>
                    <a:ea typeface="Malgun Gothic" panose="020B0503020000020004" pitchFamily="34" charset="-127"/>
                  </a:rPr>
                  <a:t>3) Repeat the steps 1 &amp; 2 </a:t>
                </a:r>
                <a14:m>
                  <m:oMath xmlns:m="http://schemas.openxmlformats.org/officeDocument/2006/math">
                    <m:r>
                      <a:rPr lang="en-US" sz="2333" i="1">
                        <a:latin typeface="Cambria Math" panose="02040503050406030204" pitchFamily="18" charset="0"/>
                        <a:ea typeface="Times New Roman" panose="02020603050405020304" pitchFamily="18" charset="0"/>
                        <a:cs typeface="Times New Roman" panose="02020603050405020304" pitchFamily="18" charset="0"/>
                      </a:rPr>
                      <m:t>𝑚</m:t>
                    </m:r>
                  </m:oMath>
                </a14:m>
                <a:r>
                  <a:rPr lang="en-US" sz="2333" dirty="0">
                    <a:latin typeface="+mj-lt"/>
                    <a:ea typeface="Malgun Gothic" panose="020B0503020000020004" pitchFamily="34" charset="-127"/>
                  </a:rPr>
                  <a:t> times; </a:t>
                </a:r>
              </a:p>
              <a:p>
                <a:r>
                  <a:rPr lang="en-US" sz="2333" dirty="0">
                    <a:latin typeface="+mj-lt"/>
                    <a:ea typeface="Malgun Gothic" panose="020B0503020000020004" pitchFamily="34" charset="-127"/>
                  </a:rPr>
                  <a:t>4) Calculate the fragility for the crown size as the mean over all simulations.</a:t>
                </a:r>
                <a:endParaRPr lang="en-US" sz="2333" dirty="0">
                  <a:latin typeface="+mj-lt"/>
                </a:endParaRPr>
              </a:p>
            </p:txBody>
          </p:sp>
        </mc:Choice>
        <mc:Fallback>
          <p:sp>
            <p:nvSpPr>
              <p:cNvPr id="9" name="Content Placeholder 8"/>
              <p:cNvSpPr>
                <a:spLocks noGrp="1" noRot="1" noChangeAspect="1" noMove="1" noResize="1" noEditPoints="1" noAdjustHandles="1" noChangeArrowheads="1" noChangeShapeType="1" noTextEdit="1"/>
              </p:cNvSpPr>
              <p:nvPr>
                <p:ph type="body" sz="quarter" idx="12"/>
              </p:nvPr>
            </p:nvSpPr>
            <p:spPr>
              <a:xfrm>
                <a:off x="148542" y="272992"/>
                <a:ext cx="2920335" cy="4953000"/>
              </a:xfrm>
              <a:blipFill>
                <a:blip r:embed="rId2"/>
                <a:stretch>
                  <a:fillRect l="-6263" t="-2094" r="-8351" b="-165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5417B45-2EFF-46D3-AC2A-8F24DEBD23D3}"/>
                  </a:ext>
                </a:extLst>
              </p:cNvPr>
              <p:cNvSpPr/>
              <p:nvPr/>
            </p:nvSpPr>
            <p:spPr>
              <a:xfrm>
                <a:off x="3569144" y="5006194"/>
                <a:ext cx="3814890" cy="425822"/>
              </a:xfrm>
              <a:prstGeom prst="rect">
                <a:avLst/>
              </a:prstGeom>
            </p:spPr>
            <p:txBody>
              <a:bodyPr wrap="none">
                <a:spAutoFit/>
              </a:bodyPr>
              <a:lstStyle/>
              <a:p>
                <a:pPr defTabSz="1088473"/>
                <a14:m>
                  <m:oMathPara xmlns:m="http://schemas.openxmlformats.org/officeDocument/2006/math">
                    <m:oMathParaPr>
                      <m:jc m:val="centerGroup"/>
                    </m:oMathParaPr>
                    <m:oMath xmlns:m="http://schemas.openxmlformats.org/officeDocument/2006/math">
                      <m:r>
                        <a:rPr lang="en-US" sz="2167" i="1">
                          <a:solidFill>
                            <a:srgbClr val="000000"/>
                          </a:solidFill>
                          <a:latin typeface="Cambria Math" panose="02040503050406030204" pitchFamily="18" charset="0"/>
                        </a:rPr>
                        <m:t>𝑀</m:t>
                      </m:r>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a:solidFill>
                                <a:srgbClr val="000000"/>
                              </a:solidFill>
                              <a:latin typeface="Cambria Math" panose="02040503050406030204" pitchFamily="18" charset="0"/>
                            </a:rPr>
                            <m:t>1</m:t>
                          </m:r>
                        </m:sub>
                      </m:sSub>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h</m:t>
                          </m:r>
                        </m:e>
                        <m:sub>
                          <m:r>
                            <a:rPr lang="en-US" sz="2167">
                              <a:solidFill>
                                <a:srgbClr val="000000"/>
                              </a:solidFill>
                              <a:latin typeface="Cambria Math" panose="02040503050406030204" pitchFamily="18" charset="0"/>
                            </a:rPr>
                            <m:t>1</m:t>
                          </m:r>
                        </m:sub>
                      </m:sSub>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a:solidFill>
                                <a:srgbClr val="000000"/>
                              </a:solidFill>
                              <a:latin typeface="Cambria Math" panose="02040503050406030204" pitchFamily="18" charset="0"/>
                            </a:rPr>
                            <m:t>2</m:t>
                          </m:r>
                        </m:sub>
                      </m:sSub>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h</m:t>
                          </m:r>
                        </m:e>
                        <m:sub>
                          <m:r>
                            <a:rPr lang="en-US" sz="2167">
                              <a:solidFill>
                                <a:srgbClr val="000000"/>
                              </a:solidFill>
                              <a:latin typeface="Cambria Math" panose="02040503050406030204" pitchFamily="18" charset="0"/>
                            </a:rPr>
                            <m:t>2</m:t>
                          </m:r>
                        </m:sub>
                      </m:sSub>
                      <m:r>
                        <a:rPr lang="en-US" sz="2167">
                          <a:solidFill>
                            <a:srgbClr val="000000"/>
                          </a:solidFill>
                          <a:latin typeface="Cambria Math" panose="02040503050406030204" pitchFamily="18" charset="0"/>
                        </a:rPr>
                        <m:t>+</m:t>
                      </m:r>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𝐹</m:t>
                          </m:r>
                        </m:e>
                        <m:sub>
                          <m:r>
                            <a:rPr lang="en-US" sz="2167">
                              <a:solidFill>
                                <a:srgbClr val="000000"/>
                              </a:solidFill>
                              <a:latin typeface="Cambria Math" panose="02040503050406030204" pitchFamily="18" charset="0"/>
                            </a:rPr>
                            <m:t>3</m:t>
                          </m:r>
                        </m:sub>
                      </m:sSub>
                      <m:r>
                        <a:rPr lang="en-US" sz="2167">
                          <a:solidFill>
                            <a:srgbClr val="000000"/>
                          </a:solidFill>
                          <a:latin typeface="Cambria Math" panose="02040503050406030204" pitchFamily="18" charset="0"/>
                        </a:rPr>
                        <m:t>∙∆</m:t>
                      </m:r>
                      <m:r>
                        <a:rPr lang="en-US" sz="2167" i="1">
                          <a:solidFill>
                            <a:srgbClr val="000000"/>
                          </a:solidFill>
                          <a:latin typeface="Cambria Math" panose="02040503050406030204" pitchFamily="18" charset="0"/>
                        </a:rPr>
                        <m:t>𝑥</m:t>
                      </m:r>
                    </m:oMath>
                  </m:oMathPara>
                </a14:m>
                <a:endParaRPr lang="en-US" sz="2167" dirty="0">
                  <a:solidFill>
                    <a:srgbClr val="000000"/>
                  </a:solidFill>
                  <a:latin typeface="Arial"/>
                </a:endParaRPr>
              </a:p>
            </p:txBody>
          </p:sp>
        </mc:Choice>
        <mc:Fallback>
          <p:sp>
            <p:nvSpPr>
              <p:cNvPr id="2" name="Rectangle 1">
                <a:extLst>
                  <a:ext uri="{FF2B5EF4-FFF2-40B4-BE49-F238E27FC236}">
                    <a16:creationId xmlns:a16="http://schemas.microsoft.com/office/drawing/2014/main" id="{15417B45-2EFF-46D3-AC2A-8F24DEBD23D3}"/>
                  </a:ext>
                </a:extLst>
              </p:cNvPr>
              <p:cNvSpPr>
                <a:spLocks noRot="1" noChangeAspect="1" noMove="1" noResize="1" noEditPoints="1" noAdjustHandles="1" noChangeArrowheads="1" noChangeShapeType="1" noTextEdit="1"/>
              </p:cNvSpPr>
              <p:nvPr/>
            </p:nvSpPr>
            <p:spPr>
              <a:xfrm>
                <a:off x="3569144" y="5006194"/>
                <a:ext cx="3814890" cy="425822"/>
              </a:xfrm>
              <a:prstGeom prst="rect">
                <a:avLst/>
              </a:prstGeom>
              <a:blipFill>
                <a:blip r:embed="rId3"/>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CE4F121-AEB1-4FCF-BE38-6B1939ACFED0}"/>
                  </a:ext>
                </a:extLst>
              </p:cNvPr>
              <p:cNvSpPr/>
              <p:nvPr/>
            </p:nvSpPr>
            <p:spPr>
              <a:xfrm>
                <a:off x="8860506" y="5010296"/>
                <a:ext cx="1061253" cy="425822"/>
              </a:xfrm>
              <a:prstGeom prst="rect">
                <a:avLst/>
              </a:prstGeom>
            </p:spPr>
            <p:txBody>
              <a:bodyPr wrap="non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srgbClr val="000000"/>
                              </a:solidFill>
                              <a:latin typeface="Cambria Math" panose="02040503050406030204" pitchFamily="18" charset="0"/>
                            </a:rPr>
                          </m:ctrlPr>
                        </m:sSubPr>
                        <m:e>
                          <m:r>
                            <a:rPr lang="en-US" sz="2167" i="1">
                              <a:solidFill>
                                <a:srgbClr val="000000"/>
                              </a:solidFill>
                              <a:latin typeface="Cambria Math" panose="02040503050406030204" pitchFamily="18" charset="0"/>
                            </a:rPr>
                            <m:t>𝜎</m:t>
                          </m:r>
                        </m:e>
                        <m:sub>
                          <m:r>
                            <a:rPr lang="en-US" sz="2167" i="1">
                              <a:solidFill>
                                <a:srgbClr val="000000"/>
                              </a:solidFill>
                              <a:latin typeface="Cambria Math" panose="02040503050406030204" pitchFamily="18" charset="0"/>
                            </a:rPr>
                            <m:t>𝑟</m:t>
                          </m:r>
                        </m:sub>
                      </m:sSub>
                      <m:r>
                        <a:rPr lang="en-US" sz="2167">
                          <a:solidFill>
                            <a:srgbClr val="000000"/>
                          </a:solidFill>
                          <a:latin typeface="Cambria Math" panose="02040503050406030204" pitchFamily="18" charset="0"/>
                        </a:rPr>
                        <m:t>&lt;</m:t>
                      </m:r>
                      <m:r>
                        <a:rPr lang="en-US" sz="2167" i="1">
                          <a:solidFill>
                            <a:srgbClr val="000000"/>
                          </a:solidFill>
                          <a:latin typeface="Cambria Math" panose="02040503050406030204" pitchFamily="18" charset="0"/>
                        </a:rPr>
                        <m:t>𝜎</m:t>
                      </m:r>
                    </m:oMath>
                  </m:oMathPara>
                </a14:m>
                <a:endParaRPr lang="en-US" sz="2167" dirty="0">
                  <a:solidFill>
                    <a:srgbClr val="000000"/>
                  </a:solidFill>
                  <a:latin typeface="Arial"/>
                </a:endParaRPr>
              </a:p>
            </p:txBody>
          </p:sp>
        </mc:Choice>
        <mc:Fallback>
          <p:sp>
            <p:nvSpPr>
              <p:cNvPr id="3" name="Rectangle 2">
                <a:extLst>
                  <a:ext uri="{FF2B5EF4-FFF2-40B4-BE49-F238E27FC236}">
                    <a16:creationId xmlns:a16="http://schemas.microsoft.com/office/drawing/2014/main" id="{1CE4F121-AEB1-4FCF-BE38-6B1939ACFED0}"/>
                  </a:ext>
                </a:extLst>
              </p:cNvPr>
              <p:cNvSpPr>
                <a:spLocks noRot="1" noChangeAspect="1" noMove="1" noResize="1" noEditPoints="1" noAdjustHandles="1" noChangeArrowheads="1" noChangeShapeType="1" noTextEdit="1"/>
              </p:cNvSpPr>
              <p:nvPr/>
            </p:nvSpPr>
            <p:spPr>
              <a:xfrm>
                <a:off x="8860506" y="5010296"/>
                <a:ext cx="1061253" cy="425822"/>
              </a:xfrm>
              <a:prstGeom prst="rect">
                <a:avLst/>
              </a:prstGeom>
              <a:blipFill>
                <a:blip r:embed="rId4"/>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E74D813-DBA5-44D2-AE6B-0A49067CB3E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9130" y="1040471"/>
            <a:ext cx="7668470" cy="4191000"/>
          </a:xfrm>
          <a:prstGeom prst="rect">
            <a:avLst/>
          </a:prstGeom>
          <a:noFill/>
          <a:ln>
            <a:noFill/>
          </a:ln>
        </p:spPr>
      </p:pic>
    </p:spTree>
    <p:extLst>
      <p:ext uri="{BB962C8B-B14F-4D97-AF65-F5344CB8AC3E}">
        <p14:creationId xmlns:p14="http://schemas.microsoft.com/office/powerpoint/2010/main" val="144492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98395" y="-89466"/>
            <a:ext cx="8079205" cy="759157"/>
          </a:xfrm>
        </p:spPr>
        <p:txBody>
          <a:bodyPr/>
          <a:lstStyle/>
          <a:p>
            <a:r>
              <a:rPr lang="en-US" dirty="0"/>
              <a:t>Validation</a:t>
            </a:r>
          </a:p>
        </p:txBody>
      </p:sp>
      <p:sp>
        <p:nvSpPr>
          <p:cNvPr id="9" name="Content Placeholder 8"/>
          <p:cNvSpPr>
            <a:spLocks noGrp="1"/>
          </p:cNvSpPr>
          <p:nvPr>
            <p:ph type="body" sz="quarter" idx="12"/>
          </p:nvPr>
        </p:nvSpPr>
        <p:spPr>
          <a:xfrm>
            <a:off x="190500" y="1392767"/>
            <a:ext cx="2667000" cy="4953000"/>
          </a:xfrm>
        </p:spPr>
        <p:txBody>
          <a:bodyPr/>
          <a:lstStyle/>
          <a:p>
            <a:r>
              <a:rPr lang="en-US" dirty="0"/>
              <a:t>Tree debris estimation</a:t>
            </a:r>
          </a:p>
          <a:p>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E6083DF-398E-485A-8B67-816997755D94}"/>
                  </a:ext>
                </a:extLst>
              </p:cNvPr>
              <p:cNvSpPr/>
              <p:nvPr/>
            </p:nvSpPr>
            <p:spPr>
              <a:xfrm>
                <a:off x="32198" y="2608606"/>
                <a:ext cx="3199081" cy="1029705"/>
              </a:xfrm>
              <a:prstGeom prst="rect">
                <a:avLst/>
              </a:prstGeom>
            </p:spPr>
            <p:txBody>
              <a:bodyPr wrap="non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𝑀</m:t>
                          </m:r>
                        </m:e>
                        <m:sub>
                          <m:r>
                            <a:rPr lang="en-US" sz="2167" i="1">
                              <a:solidFill>
                                <a:prstClr val="white"/>
                              </a:solidFill>
                              <a:latin typeface="Cambria Math" panose="02040503050406030204" pitchFamily="18" charset="0"/>
                            </a:rPr>
                            <m:t>𝑓</m:t>
                          </m:r>
                        </m:sub>
                      </m:sSub>
                      <m:r>
                        <a:rPr lang="en-US" sz="2167">
                          <a:solidFill>
                            <a:prstClr val="white"/>
                          </a:solidFill>
                          <a:latin typeface="Cambria Math" panose="02040503050406030204" pitchFamily="18" charset="0"/>
                        </a:rPr>
                        <m:t>(</m:t>
                      </m:r>
                      <m:r>
                        <a:rPr lang="en-US" sz="2167" i="1">
                          <a:solidFill>
                            <a:prstClr val="white"/>
                          </a:solidFill>
                          <a:latin typeface="Cambria Math" panose="02040503050406030204" pitchFamily="18" charset="0"/>
                        </a:rPr>
                        <m:t>𝑣</m:t>
                      </m:r>
                      <m:r>
                        <a:rPr lang="en-US" sz="2167">
                          <a:solidFill>
                            <a:prstClr val="white"/>
                          </a:solidFill>
                          <a:latin typeface="Cambria Math" panose="02040503050406030204" pitchFamily="18" charset="0"/>
                        </a:rPr>
                        <m:t>)=</m:t>
                      </m:r>
                      <m:nary>
                        <m:naryPr>
                          <m:chr m:val="∑"/>
                          <m:limLoc m:val="undOvr"/>
                          <m:ctrlPr>
                            <a:rPr lang="en-US" sz="2167" i="1">
                              <a:solidFill>
                                <a:prstClr val="white"/>
                              </a:solidFill>
                              <a:latin typeface="Cambria Math" panose="02040503050406030204" pitchFamily="18" charset="0"/>
                            </a:rPr>
                          </m:ctrlPr>
                        </m:naryPr>
                        <m:sub>
                          <m:r>
                            <a:rPr lang="en-US" sz="2167" i="1">
                              <a:solidFill>
                                <a:prstClr val="white"/>
                              </a:solidFill>
                              <a:latin typeface="Cambria Math" panose="02040503050406030204" pitchFamily="18" charset="0"/>
                            </a:rPr>
                            <m:t>𝑖</m:t>
                          </m:r>
                          <m:r>
                            <a:rPr lang="en-US" sz="2167">
                              <a:solidFill>
                                <a:prstClr val="white"/>
                              </a:solidFill>
                              <a:latin typeface="Cambria Math" panose="02040503050406030204" pitchFamily="18" charset="0"/>
                            </a:rPr>
                            <m:t>=1</m:t>
                          </m:r>
                        </m:sub>
                        <m:sup>
                          <m:r>
                            <a:rPr lang="en-US" sz="2167" i="1">
                              <a:solidFill>
                                <a:prstClr val="white"/>
                              </a:solidFill>
                              <a:latin typeface="Cambria Math" panose="02040503050406030204" pitchFamily="18" charset="0"/>
                            </a:rPr>
                            <m:t>𝑁</m:t>
                          </m:r>
                        </m:sup>
                        <m:e>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𝐹</m:t>
                              </m:r>
                            </m:e>
                            <m:sub>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𝑅</m:t>
                                  </m:r>
                                </m:e>
                                <m:sub>
                                  <m:r>
                                    <a:rPr lang="en-US" sz="2167" i="1">
                                      <a:solidFill>
                                        <a:prstClr val="white"/>
                                      </a:solidFill>
                                      <a:latin typeface="Cambria Math" panose="02040503050406030204" pitchFamily="18" charset="0"/>
                                    </a:rPr>
                                    <m:t>𝑖</m:t>
                                  </m:r>
                                </m:sub>
                              </m:sSub>
                            </m:sub>
                          </m:sSub>
                          <m:r>
                            <a:rPr lang="en-US" sz="2167">
                              <a:solidFill>
                                <a:prstClr val="white"/>
                              </a:solidFill>
                              <a:latin typeface="Cambria Math" panose="02040503050406030204" pitchFamily="18" charset="0"/>
                            </a:rPr>
                            <m:t>(</m:t>
                          </m:r>
                          <m:r>
                            <a:rPr lang="en-US" sz="2167" i="1">
                              <a:solidFill>
                                <a:prstClr val="white"/>
                              </a:solidFill>
                              <a:latin typeface="Cambria Math" panose="02040503050406030204" pitchFamily="18" charset="0"/>
                            </a:rPr>
                            <m:t>𝑣</m:t>
                          </m:r>
                          <m:r>
                            <a:rPr lang="en-US" sz="2167">
                              <a:solidFill>
                                <a:prstClr val="white"/>
                              </a:solidFill>
                              <a:latin typeface="Cambria Math" panose="02040503050406030204" pitchFamily="18" charset="0"/>
                            </a:rPr>
                            <m:t>)∙</m:t>
                          </m:r>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𝑚</m:t>
                              </m:r>
                            </m:e>
                            <m:sub>
                              <m:sSub>
                                <m:sSubPr>
                                  <m:ctrlPr>
                                    <a:rPr lang="en-US" sz="2167" i="1">
                                      <a:solidFill>
                                        <a:prstClr val="white"/>
                                      </a:solidFill>
                                      <a:latin typeface="Cambria Math" panose="02040503050406030204" pitchFamily="18" charset="0"/>
                                    </a:rPr>
                                  </m:ctrlPr>
                                </m:sSubPr>
                                <m:e>
                                  <m:r>
                                    <a:rPr lang="en-US" sz="2167" i="1">
                                      <a:solidFill>
                                        <a:prstClr val="white"/>
                                      </a:solidFill>
                                      <a:latin typeface="Cambria Math" panose="02040503050406030204" pitchFamily="18" charset="0"/>
                                    </a:rPr>
                                    <m:t>𝑓</m:t>
                                  </m:r>
                                </m:e>
                                <m:sub>
                                  <m:r>
                                    <a:rPr lang="en-US" sz="2167" i="1">
                                      <a:solidFill>
                                        <a:prstClr val="white"/>
                                      </a:solidFill>
                                      <a:latin typeface="Cambria Math" panose="02040503050406030204" pitchFamily="18" charset="0"/>
                                    </a:rPr>
                                    <m:t>𝑖</m:t>
                                  </m:r>
                                </m:sub>
                              </m:sSub>
                            </m:sub>
                          </m:sSub>
                        </m:e>
                      </m:nary>
                      <m:r>
                        <a:rPr lang="en-US" sz="2167">
                          <a:solidFill>
                            <a:srgbClr val="000000"/>
                          </a:solidFill>
                          <a:latin typeface="Cambria Math" panose="02040503050406030204" pitchFamily="18" charset="0"/>
                        </a:rPr>
                        <m:t> </m:t>
                      </m:r>
                    </m:oMath>
                  </m:oMathPara>
                </a14:m>
                <a:endParaRPr lang="en-US" sz="2167" dirty="0">
                  <a:solidFill>
                    <a:srgbClr val="000000"/>
                  </a:solidFill>
                  <a:latin typeface="Arial"/>
                </a:endParaRPr>
              </a:p>
            </p:txBody>
          </p:sp>
        </mc:Choice>
        <mc:Fallback>
          <p:sp>
            <p:nvSpPr>
              <p:cNvPr id="2" name="Rectangle 1">
                <a:extLst>
                  <a:ext uri="{FF2B5EF4-FFF2-40B4-BE49-F238E27FC236}">
                    <a16:creationId xmlns:a16="http://schemas.microsoft.com/office/drawing/2014/main" id="{1E6083DF-398E-485A-8B67-816997755D94}"/>
                  </a:ext>
                </a:extLst>
              </p:cNvPr>
              <p:cNvSpPr>
                <a:spLocks noRot="1" noChangeAspect="1" noMove="1" noResize="1" noEditPoints="1" noAdjustHandles="1" noChangeArrowheads="1" noChangeShapeType="1" noTextEdit="1"/>
              </p:cNvSpPr>
              <p:nvPr/>
            </p:nvSpPr>
            <p:spPr>
              <a:xfrm>
                <a:off x="32198" y="2608606"/>
                <a:ext cx="3199081" cy="1029705"/>
              </a:xfrm>
              <a:prstGeom prst="rect">
                <a:avLst/>
              </a:prstGeom>
              <a:blipFill>
                <a:blip r:embed="rId2"/>
                <a:stretch>
                  <a:fillRect/>
                </a:stretch>
              </a:blipFill>
            </p:spPr>
            <p:txBody>
              <a:bodyPr/>
              <a:lstStyle/>
              <a:p>
                <a:r>
                  <a:rPr lang="en-US">
                    <a:noFill/>
                  </a:rPr>
                  <a:t> </a:t>
                </a:r>
              </a:p>
            </p:txBody>
          </p:sp>
        </mc:Fallback>
      </mc:AlternateContent>
      <p:pic>
        <p:nvPicPr>
          <p:cNvPr id="7" name="Picture 6" descr="C:\Users\gkaka\Dropbox\Publication 4- Journal of Structural Engineering\Journal of Structural Engineering\Figures\weight_hermine.png">
            <a:extLst>
              <a:ext uri="{FF2B5EF4-FFF2-40B4-BE49-F238E27FC236}">
                <a16:creationId xmlns:a16="http://schemas.microsoft.com/office/drawing/2014/main" id="{125AB6E3-87D3-409A-9BC9-A9764C771F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8395" y="0"/>
            <a:ext cx="6858883" cy="6888927"/>
          </a:xfrm>
          <a:prstGeom prst="rect">
            <a:avLst/>
          </a:prstGeom>
          <a:noFill/>
          <a:ln>
            <a:noFill/>
          </a:ln>
        </p:spPr>
      </p:pic>
      <p:pic>
        <p:nvPicPr>
          <p:cNvPr id="6" name="Picture 5" descr="C:\Users\gkaka\Dropbox\Publication 4- Journal of Structural Engineering\Journal of Structural Engineering\Figures\weight_hermine.png">
            <a:extLst>
              <a:ext uri="{FF2B5EF4-FFF2-40B4-BE49-F238E27FC236}">
                <a16:creationId xmlns:a16="http://schemas.microsoft.com/office/drawing/2014/main" id="{C956D07B-A84E-4566-A852-606163B576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 t="84838" r="82500" b="1932"/>
          <a:stretch/>
        </p:blipFill>
        <p:spPr bwMode="auto">
          <a:xfrm>
            <a:off x="190500" y="4322233"/>
            <a:ext cx="2677535" cy="2286000"/>
          </a:xfrm>
          <a:prstGeom prst="rect">
            <a:avLst/>
          </a:prstGeom>
          <a:noFill/>
          <a:ln>
            <a:noFill/>
          </a:ln>
        </p:spPr>
      </p:pic>
    </p:spTree>
    <p:extLst>
      <p:ext uri="{BB962C8B-B14F-4D97-AF65-F5344CB8AC3E}">
        <p14:creationId xmlns:p14="http://schemas.microsoft.com/office/powerpoint/2010/main" val="185458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6"/>
              <p:cNvSpPr>
                <a:spLocks noGrp="1"/>
              </p:cNvSpPr>
              <p:nvPr>
                <p:ph sz="half" idx="2"/>
              </p:nvPr>
            </p:nvSpPr>
            <p:spPr>
              <a:xfrm>
                <a:off x="380999" y="2057400"/>
                <a:ext cx="10015603" cy="2337148"/>
              </a:xfrm>
              <a:solidFill>
                <a:schemeClr val="bg1"/>
              </a:solidFill>
            </p:spPr>
            <p:txBody>
              <a:bodyPr vert="horz" lIns="76200" tIns="76200" rIns="76200" bIns="76200" rtlCol="0">
                <a:noAutofit/>
              </a:bodyPr>
              <a:lstStyle/>
              <a:p>
                <a:r>
                  <a:rPr lang="en-US" dirty="0"/>
                  <a:t>all recognized trees including the same trees recognized multiple times</a:t>
                </a:r>
              </a:p>
              <a:p>
                <a:r>
                  <a:rPr lang="en-US" dirty="0"/>
                  <a:t> clustered trees locations, leading to the actual number of the trees. </a:t>
                </a:r>
              </a:p>
              <a:p>
                <a:r>
                  <a:rPr lang="en-US" dirty="0"/>
                  <a:t>CNN-II is used to classify the tree species</a:t>
                </a:r>
              </a:p>
              <a:p>
                <a:r>
                  <a:rPr lang="en-US" dirty="0"/>
                  <a:t>Estimate the crown size based on Adaptive Gaussian Thresholding (</a:t>
                </a:r>
                <a:r>
                  <a:rPr lang="en-US" dirty="0" err="1"/>
                  <a:t>AGT</a:t>
                </a:r>
                <a:r>
                  <a:rPr lang="en-US" dirty="0"/>
                  <a:t>)</a:t>
                </a:r>
              </a:p>
              <a:p>
                <a:r>
                  <a:rPr lang="en-US" dirty="0">
                    <a:latin typeface="+mj-lt"/>
                    <a:ea typeface="Calibri" panose="020F0502020204030204" pitchFamily="34" charset="0"/>
                  </a:rPr>
                  <a:t>Calculate the road fragility function</a:t>
                </a:r>
                <a:endParaRPr lang="en-US" dirty="0">
                  <a:latin typeface="+mj-lt"/>
                </a:endParaRPr>
              </a:p>
              <a:p>
                <a:pPr marL="0" indent="0" algn="ctr">
                  <a:lnSpc>
                    <a:spcPct val="150000"/>
                  </a:lnSpc>
                  <a:spcBef>
                    <a:spcPts val="667"/>
                  </a:spcBef>
                  <a:spcAft>
                    <a:spcPts val="0"/>
                  </a:spcAft>
                  <a:buNone/>
                </a:pPr>
                <a14:m>
                  <m:oMathPara xmlns:m="http://schemas.openxmlformats.org/officeDocument/2006/math">
                    <m:oMathParaPr>
                      <m:jc m:val="centerGroup"/>
                    </m:oMathParaPr>
                    <m:oMath xmlns:m="http://schemas.openxmlformats.org/officeDocument/2006/math">
                      <m:r>
                        <a:rPr lang="en-US"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dirty="0">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p:sp>
            <p:nvSpPr>
              <p:cNvPr id="7" name="Content Placeholder 6"/>
              <p:cNvSpPr>
                <a:spLocks noGrp="1" noRot="1" noChangeAspect="1" noMove="1" noResize="1" noEditPoints="1" noAdjustHandles="1" noChangeArrowheads="1" noChangeShapeType="1" noTextEdit="1"/>
              </p:cNvSpPr>
              <p:nvPr>
                <p:ph sz="half" idx="2"/>
              </p:nvPr>
            </p:nvSpPr>
            <p:spPr>
              <a:xfrm>
                <a:off x="380999" y="2057400"/>
                <a:ext cx="10015603" cy="2337148"/>
              </a:xfrm>
              <a:blipFill>
                <a:blip r:embed="rId2"/>
                <a:stretch>
                  <a:fillRect l="-670" t="-522"/>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Probability of road closure </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C5B1A5B-0EFF-4093-B1D5-DF263630ABA3}"/>
                  </a:ext>
                </a:extLst>
              </p:cNvPr>
              <p:cNvSpPr/>
              <p:nvPr/>
            </p:nvSpPr>
            <p:spPr>
              <a:xfrm>
                <a:off x="727462" y="4757924"/>
                <a:ext cx="3265959" cy="1029705"/>
              </a:xfrm>
              <a:prstGeom prst="rect">
                <a:avLst/>
              </a:prstGeom>
            </p:spPr>
            <p:txBody>
              <a:bodyPr wrap="none">
                <a:spAutoFit/>
              </a:bodyPr>
              <a:lstStyle/>
              <a:p>
                <a:pPr defTabSz="1088473"/>
                <a14:m>
                  <m:oMathPara xmlns:m="http://schemas.openxmlformats.org/officeDocument/2006/math">
                    <m:oMathParaPr>
                      <m:jc m:val="centerGroup"/>
                    </m:oMathParaPr>
                    <m:oMath xmlns:m="http://schemas.openxmlformats.org/officeDocument/2006/math">
                      <m:sSub>
                        <m:sSub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𝐹</m:t>
                          </m:r>
                        </m:e>
                        <m:sub>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𝑟𝑐</m:t>
                          </m:r>
                        </m:sub>
                      </m:sSub>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=1−</m:t>
                      </m:r>
                      <m:nary>
                        <m:naryPr>
                          <m:chr m:val="∏"/>
                          <m:limLoc m:val="undOv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𝑖</m:t>
                          </m:r>
                        </m:sub>
                        <m:sup>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𝑁</m:t>
                          </m:r>
                        </m:sup>
                        <m:e>
                          <m:d>
                            <m:d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1−</m:t>
                              </m:r>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167"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𝑖</m:t>
                                      </m:r>
                                    </m:sub>
                                  </m:sSub>
                                </m:e>
                              </m:d>
                            </m:e>
                          </m:d>
                        </m:e>
                      </m:nary>
                    </m:oMath>
                  </m:oMathPara>
                </a14:m>
                <a:endParaRPr lang="en-US" sz="2167" dirty="0">
                  <a:solidFill>
                    <a:srgbClr val="000000"/>
                  </a:solidFill>
                  <a:latin typeface="Arial"/>
                </a:endParaRPr>
              </a:p>
            </p:txBody>
          </p:sp>
        </mc:Choice>
        <mc:Fallback>
          <p:sp>
            <p:nvSpPr>
              <p:cNvPr id="11" name="Rectangle 10">
                <a:extLst>
                  <a:ext uri="{FF2B5EF4-FFF2-40B4-BE49-F238E27FC236}">
                    <a16:creationId xmlns:a16="http://schemas.microsoft.com/office/drawing/2014/main" id="{4C5B1A5B-0EFF-4093-B1D5-DF263630ABA3}"/>
                  </a:ext>
                </a:extLst>
              </p:cNvPr>
              <p:cNvSpPr>
                <a:spLocks noRot="1" noChangeAspect="1" noMove="1" noResize="1" noEditPoints="1" noAdjustHandles="1" noChangeArrowheads="1" noChangeShapeType="1" noTextEdit="1"/>
              </p:cNvSpPr>
              <p:nvPr/>
            </p:nvSpPr>
            <p:spPr>
              <a:xfrm>
                <a:off x="727462" y="4757924"/>
                <a:ext cx="3265959" cy="102970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B6A2C2D2-62A8-4E06-8533-1E4348FC2C6B}"/>
                  </a:ext>
                </a:extLst>
              </p:cNvPr>
              <p:cNvSpPr/>
              <p:nvPr/>
            </p:nvSpPr>
            <p:spPr>
              <a:xfrm>
                <a:off x="4906028" y="4753068"/>
                <a:ext cx="6096000" cy="1015663"/>
              </a:xfrm>
              <a:prstGeom prst="rect">
                <a:avLst/>
              </a:prstGeom>
            </p:spPr>
            <p:txBody>
              <a:bodyPr>
                <a:spAutoFit/>
              </a:bodyPr>
              <a:lstStyle/>
              <a:p>
                <a:pPr defTabSz="1088473"/>
                <a:r>
                  <a:rPr lang="en-US" sz="2000" dirty="0">
                    <a:solidFill>
                      <a:srgbClr val="555555"/>
                    </a:solidFill>
                    <a:latin typeface="Arial"/>
                    <a:ea typeface="Calibri" panose="020F0502020204030204" pitchFamily="34" charset="0"/>
                  </a:rPr>
                  <a:t>where </a:t>
                </a:r>
                <a14:m>
                  <m:oMath xmlns:m="http://schemas.openxmlformats.org/officeDocument/2006/math">
                    <m: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𝑁</m:t>
                    </m:r>
                  </m:oMath>
                </a14:m>
                <a:r>
                  <a:rPr lang="en-US" sz="2000" dirty="0">
                    <a:solidFill>
                      <a:srgbClr val="555555"/>
                    </a:solidFill>
                    <a:latin typeface="Arial"/>
                    <a:ea typeface="Calibri" panose="020F0502020204030204" pitchFamily="34" charset="0"/>
                  </a:rPr>
                  <a:t> is the total number of trees along that roadway segment, and </a:t>
                </a:r>
                <a14:m>
                  <m:oMath xmlns:m="http://schemas.openxmlformats.org/officeDocument/2006/math">
                    <m: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𝐸</m:t>
                            </m:r>
                          </m:e>
                          <m:sub>
                            <m:r>
                              <a:rPr lang="en-US" sz="2000" i="1">
                                <a:solidFill>
                                  <a:srgbClr val="212121"/>
                                </a:solidFill>
                                <a:latin typeface="Cambria Math" panose="02040503050406030204" pitchFamily="18" charset="0"/>
                                <a:ea typeface="Times New Roman" panose="02020603050405020304" pitchFamily="18" charset="0"/>
                                <a:cs typeface="Times New Roman" panose="02020603050405020304" pitchFamily="18" charset="0"/>
                              </a:rPr>
                              <m:t>𝑖</m:t>
                            </m:r>
                          </m:sub>
                        </m:sSub>
                      </m:e>
                    </m:d>
                  </m:oMath>
                </a14:m>
                <a:r>
                  <a:rPr lang="en-US" sz="2000" dirty="0">
                    <a:solidFill>
                      <a:srgbClr val="555555"/>
                    </a:solidFill>
                    <a:latin typeface="Arial"/>
                    <a:ea typeface="Calibri" panose="020F0502020204030204" pitchFamily="34" charset="0"/>
                  </a:rPr>
                  <a:t> is the probability of failure of tree </a:t>
                </a:r>
                <a14:m>
                  <m:oMath xmlns:m="http://schemas.openxmlformats.org/officeDocument/2006/math">
                    <m:r>
                      <a:rPr lang="en-US" sz="2000" i="1">
                        <a:solidFill>
                          <a:srgbClr val="555555"/>
                        </a:solidFill>
                        <a:latin typeface="Cambria Math" panose="02040503050406030204" pitchFamily="18" charset="0"/>
                        <a:ea typeface="Calibri" panose="020F0502020204030204" pitchFamily="34" charset="0"/>
                        <a:cs typeface="Times New Roman" panose="02020603050405020304" pitchFamily="18" charset="0"/>
                      </a:rPr>
                      <m:t>𝑖</m:t>
                    </m:r>
                  </m:oMath>
                </a14:m>
                <a:r>
                  <a:rPr lang="en-US" sz="2000" dirty="0">
                    <a:solidFill>
                      <a:srgbClr val="555555"/>
                    </a:solidFill>
                    <a:latin typeface="Arial"/>
                    <a:ea typeface="Calibri" panose="020F0502020204030204" pitchFamily="34" charset="0"/>
                  </a:rPr>
                  <a:t>.</a:t>
                </a:r>
                <a:endParaRPr lang="en-US" sz="2167" dirty="0">
                  <a:solidFill>
                    <a:srgbClr val="000000"/>
                  </a:solidFill>
                  <a:latin typeface="Arial"/>
                </a:endParaRPr>
              </a:p>
            </p:txBody>
          </p:sp>
        </mc:Choice>
        <mc:Fallback>
          <p:sp>
            <p:nvSpPr>
              <p:cNvPr id="13" name="Rectangle 12">
                <a:extLst>
                  <a:ext uri="{FF2B5EF4-FFF2-40B4-BE49-F238E27FC236}">
                    <a16:creationId xmlns:a16="http://schemas.microsoft.com/office/drawing/2014/main" id="{B6A2C2D2-62A8-4E06-8533-1E4348FC2C6B}"/>
                  </a:ext>
                </a:extLst>
              </p:cNvPr>
              <p:cNvSpPr>
                <a:spLocks noRot="1" noChangeAspect="1" noMove="1" noResize="1" noEditPoints="1" noAdjustHandles="1" noChangeArrowheads="1" noChangeShapeType="1" noTextEdit="1"/>
              </p:cNvSpPr>
              <p:nvPr/>
            </p:nvSpPr>
            <p:spPr>
              <a:xfrm>
                <a:off x="4906028" y="4753068"/>
                <a:ext cx="6096000" cy="1015663"/>
              </a:xfrm>
              <a:prstGeom prst="rect">
                <a:avLst/>
              </a:prstGeom>
              <a:blipFill>
                <a:blip r:embed="rId4"/>
                <a:stretch>
                  <a:fillRect l="-1100"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215792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98395" y="-89466"/>
            <a:ext cx="8079205" cy="759157"/>
          </a:xfrm>
        </p:spPr>
        <p:txBody>
          <a:bodyPr/>
          <a:lstStyle/>
          <a:p>
            <a:r>
              <a:rPr lang="en-US" dirty="0"/>
              <a:t>fragility curve for road closure</a:t>
            </a:r>
          </a:p>
        </p:txBody>
      </p:sp>
      <p:sp>
        <p:nvSpPr>
          <p:cNvPr id="9" name="Content Placeholder 8"/>
          <p:cNvSpPr>
            <a:spLocks noGrp="1"/>
          </p:cNvSpPr>
          <p:nvPr>
            <p:ph type="body" sz="quarter" idx="12"/>
          </p:nvPr>
        </p:nvSpPr>
        <p:spPr>
          <a:xfrm>
            <a:off x="190500" y="526383"/>
            <a:ext cx="2667000" cy="4953000"/>
          </a:xfrm>
        </p:spPr>
        <p:txBody>
          <a:bodyPr/>
          <a:lstStyle/>
          <a:p>
            <a:r>
              <a:rPr lang="en-US" dirty="0"/>
              <a:t>the wind speed in Tallahassee was approximately 64 mph, which represents around 0.4 probability that this road was closed. Up to 50 mph, this road is not expected to be influenced by the tree failure</a:t>
            </a:r>
          </a:p>
        </p:txBody>
      </p:sp>
      <p:pic>
        <p:nvPicPr>
          <p:cNvPr id="6" name="Picture 5" descr="C:\Users\gkaka\Dropbox\Publication 4- Journal of Structural Engineering\CNN\4-12.jpg">
            <a:extLst>
              <a:ext uri="{FF2B5EF4-FFF2-40B4-BE49-F238E27FC236}">
                <a16:creationId xmlns:a16="http://schemas.microsoft.com/office/drawing/2014/main" id="{53EC70FB-978E-4C4A-B833-4445361B9B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9998" y="669691"/>
            <a:ext cx="6096000" cy="6096000"/>
          </a:xfrm>
          <a:prstGeom prst="rect">
            <a:avLst/>
          </a:prstGeom>
          <a:noFill/>
          <a:ln>
            <a:noFill/>
          </a:ln>
        </p:spPr>
      </p:pic>
    </p:spTree>
    <p:extLst>
      <p:ext uri="{BB962C8B-B14F-4D97-AF65-F5344CB8AC3E}">
        <p14:creationId xmlns:p14="http://schemas.microsoft.com/office/powerpoint/2010/main" val="104587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7BD7-4B5F-44BC-8B1C-21D3B01A4FA7}"/>
              </a:ext>
            </a:extLst>
          </p:cNvPr>
          <p:cNvSpPr>
            <a:spLocks noGrp="1"/>
          </p:cNvSpPr>
          <p:nvPr>
            <p:ph type="title"/>
          </p:nvPr>
        </p:nvSpPr>
        <p:spPr/>
        <p:txBody>
          <a:bodyPr/>
          <a:lstStyle/>
          <a:p>
            <a:r>
              <a:rPr lang="en-US" dirty="0"/>
              <a:t>Monte Carlo estimation for tree fragility</a:t>
            </a:r>
          </a:p>
        </p:txBody>
      </p:sp>
      <p:pic>
        <p:nvPicPr>
          <p:cNvPr id="3" name="Picture 2">
            <a:extLst>
              <a:ext uri="{FF2B5EF4-FFF2-40B4-BE49-F238E27FC236}">
                <a16:creationId xmlns:a16="http://schemas.microsoft.com/office/drawing/2014/main" id="{A97A2108-F3FB-4F79-A272-6DAE36A414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290" y="1491093"/>
            <a:ext cx="6400962" cy="4572000"/>
          </a:xfrm>
          <a:prstGeom prst="rect">
            <a:avLst/>
          </a:prstGeom>
          <a:noFill/>
          <a:ln>
            <a:noFill/>
          </a:ln>
        </p:spPr>
      </p:pic>
      <p:pic>
        <p:nvPicPr>
          <p:cNvPr id="5" name="Picture 4" descr="A screenshot of a cell phone&#10;&#10;Description automatically generated">
            <a:extLst>
              <a:ext uri="{FF2B5EF4-FFF2-40B4-BE49-F238E27FC236}">
                <a16:creationId xmlns:a16="http://schemas.microsoft.com/office/drawing/2014/main" id="{089661ED-2EEC-4BBB-8E9A-F500A96FA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955" y="1631461"/>
            <a:ext cx="3968750" cy="3968750"/>
          </a:xfrm>
          <a:prstGeom prst="rect">
            <a:avLst/>
          </a:prstGeom>
        </p:spPr>
      </p:pic>
    </p:spTree>
    <p:extLst>
      <p:ext uri="{BB962C8B-B14F-4D97-AF65-F5344CB8AC3E}">
        <p14:creationId xmlns:p14="http://schemas.microsoft.com/office/powerpoint/2010/main" val="4026849289"/>
      </p:ext>
    </p:extLst>
  </p:cSld>
  <p:clrMapOvr>
    <a:masterClrMapping/>
  </p:clrMapOvr>
</p:sld>
</file>

<file path=ppt/theme/theme1.xml><?xml version="1.0" encoding="utf-8"?>
<a:theme xmlns:a="http://schemas.openxmlformats.org/drawingml/2006/main" name="RMS2016">
  <a:themeElements>
    <a:clrScheme name="RMS-Brand Palette">
      <a:dk1>
        <a:srgbClr val="000000"/>
      </a:dk1>
      <a:lt1>
        <a:sysClr val="window" lastClr="FFFFFF"/>
      </a:lt1>
      <a:dk2>
        <a:srgbClr val="555555"/>
      </a:dk2>
      <a:lt2>
        <a:srgbClr val="C41230"/>
      </a:lt2>
      <a:accent1>
        <a:srgbClr val="00728E"/>
      </a:accent1>
      <a:accent2>
        <a:srgbClr val="6E9B9A"/>
      </a:accent2>
      <a:accent3>
        <a:srgbClr val="C74A49"/>
      </a:accent3>
      <a:accent4>
        <a:srgbClr val="9EBDBC"/>
      </a:accent4>
      <a:accent5>
        <a:srgbClr val="E6C882"/>
      </a:accent5>
      <a:accent6>
        <a:srgbClr val="96B45A"/>
      </a:accent6>
      <a:hlink>
        <a:srgbClr val="4D4D4D"/>
      </a:hlink>
      <a:folHlink>
        <a:srgbClr val="95968A"/>
      </a:folHlink>
    </a:clrScheme>
    <a:fontScheme name="RMS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59A8A447-68E1-4BA2-880B-959ED8CC7506}" vid="{4170A0CA-F7A4-45C9-9181-812FD1C2BA58}"/>
    </a:ext>
  </a:extLst>
</a:theme>
</file>

<file path=docProps/app.xml><?xml version="1.0" encoding="utf-8"?>
<Properties xmlns="http://schemas.openxmlformats.org/officeDocument/2006/extended-properties" xmlns:vt="http://schemas.openxmlformats.org/officeDocument/2006/docPropsVTypes">
  <TotalTime>396</TotalTime>
  <Words>545</Words>
  <Application>Microsoft Office PowerPoint</Application>
  <PresentationFormat>Widescreen</PresentationFormat>
  <Paragraphs>58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Cambria Math</vt:lpstr>
      <vt:lpstr>Times New Roman</vt:lpstr>
      <vt:lpstr>Wingdings</vt:lpstr>
      <vt:lpstr>RMS2016</vt:lpstr>
      <vt:lpstr>WHY this is important ?</vt:lpstr>
      <vt:lpstr>PowerPoint Presentation</vt:lpstr>
      <vt:lpstr>PowerPoint Presentation</vt:lpstr>
      <vt:lpstr>Validation</vt:lpstr>
      <vt:lpstr>Tree model used for the fragility estimation</vt:lpstr>
      <vt:lpstr>Validation</vt:lpstr>
      <vt:lpstr>Probability of road closure </vt:lpstr>
      <vt:lpstr>fragility curve for road closure</vt:lpstr>
      <vt:lpstr>Monte Carlo estimation for tree fragility</vt:lpstr>
      <vt:lpstr>Tree fragility functions PITA-lobby pine</vt:lpstr>
      <vt:lpstr>PowerPoint Presentation</vt:lpstr>
      <vt:lpstr>Modeling tree failure model</vt:lpstr>
      <vt:lpstr>The peak 3-sec gust marine wind speed for the Hurricane Hermine</vt:lpstr>
      <vt:lpstr>Collected data of the destroyed trees by Hurricane Hermine in Leon County.</vt:lpstr>
      <vt:lpstr>Comparison of the fragility model and damaged trees after Hurricane Hermine</vt:lpstr>
      <vt:lpstr>Probability of road closure considering the wind distribution</vt:lpstr>
      <vt:lpstr>Probability of road closure considering the wind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Grzegorz</dc:creator>
  <cp:lastModifiedBy>Grzegorz</cp:lastModifiedBy>
  <cp:revision>2</cp:revision>
  <dcterms:created xsi:type="dcterms:W3CDTF">2019-10-16T20:01:22Z</dcterms:created>
  <dcterms:modified xsi:type="dcterms:W3CDTF">2019-10-17T02:37:54Z</dcterms:modified>
</cp:coreProperties>
</file>